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1"/>
  </p:notesMasterIdLst>
  <p:handoutMasterIdLst>
    <p:handoutMasterId r:id="rId58"/>
  </p:handoutMasterIdLst>
  <p:sldIdLst>
    <p:sldId id="261" r:id="rId3"/>
    <p:sldId id="282" r:id="rId4"/>
    <p:sldId id="298" r:id="rId5"/>
    <p:sldId id="302" r:id="rId6"/>
    <p:sldId id="301" r:id="rId7"/>
    <p:sldId id="305" r:id="rId8"/>
    <p:sldId id="303" r:id="rId9"/>
    <p:sldId id="306" r:id="rId10"/>
    <p:sldId id="308" r:id="rId12"/>
    <p:sldId id="309" r:id="rId13"/>
    <p:sldId id="300" r:id="rId14"/>
    <p:sldId id="304" r:id="rId15"/>
    <p:sldId id="310" r:id="rId16"/>
    <p:sldId id="311" r:id="rId17"/>
    <p:sldId id="312" r:id="rId18"/>
    <p:sldId id="316" r:id="rId19"/>
    <p:sldId id="317" r:id="rId20"/>
    <p:sldId id="318" r:id="rId21"/>
    <p:sldId id="321" r:id="rId22"/>
    <p:sldId id="322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23" r:id="rId32"/>
    <p:sldId id="319" r:id="rId33"/>
    <p:sldId id="332" r:id="rId34"/>
    <p:sldId id="333" r:id="rId35"/>
    <p:sldId id="337" r:id="rId36"/>
    <p:sldId id="334" r:id="rId37"/>
    <p:sldId id="338" r:id="rId38"/>
    <p:sldId id="339" r:id="rId39"/>
    <p:sldId id="340" r:id="rId40"/>
    <p:sldId id="343" r:id="rId41"/>
    <p:sldId id="344" r:id="rId42"/>
    <p:sldId id="345" r:id="rId43"/>
    <p:sldId id="346" r:id="rId44"/>
    <p:sldId id="347" r:id="rId45"/>
    <p:sldId id="349" r:id="rId46"/>
    <p:sldId id="348" r:id="rId47"/>
    <p:sldId id="351" r:id="rId48"/>
    <p:sldId id="352" r:id="rId49"/>
    <p:sldId id="358" r:id="rId50"/>
    <p:sldId id="353" r:id="rId51"/>
    <p:sldId id="356" r:id="rId52"/>
    <p:sldId id="354" r:id="rId53"/>
    <p:sldId id="359" r:id="rId54"/>
    <p:sldId id="355" r:id="rId55"/>
    <p:sldId id="357" r:id="rId56"/>
    <p:sldId id="279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5A3E"/>
    <a:srgbClr val="EDBE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0" autoAdjust="0"/>
    <p:restoredTop sz="71823" autoAdjust="0"/>
  </p:normalViewPr>
  <p:slideViewPr>
    <p:cSldViewPr snapToGrid="0">
      <p:cViewPr varScale="1">
        <p:scale>
          <a:sx n="83" d="100"/>
          <a:sy n="83" d="100"/>
        </p:scale>
        <p:origin x="1344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4.xml"/><Relationship Id="rId59" Type="http://schemas.openxmlformats.org/officeDocument/2006/relationships/presProps" Target="presProps.xml"/><Relationship Id="rId58" Type="http://schemas.openxmlformats.org/officeDocument/2006/relationships/handoutMaster" Target="handoutMasters/handoutMaster1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59041DB8-B66F-4DC8-A96E-33677E0F90FF}" type="datetimeFigureOut">
              <a:rPr lang="en-US" altLang="zh-CN" smtClean="0">
                <a:ea typeface="Microsoft YaHei UI" panose="020B0503020204020204" pitchFamily="34" charset="-122"/>
              </a:rPr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1604A0D4-B89B-4ADD-AF9E-38636B40EE4E}" type="slidenum">
              <a:rPr lang="zh-CN" smtClean="0">
                <a:ea typeface="Microsoft YaHei UI" panose="020B0503020204020204" pitchFamily="34" charset="-122"/>
              </a:rPr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EB49C4A-65AC-492D-9701-81B46C3AD0E4}" type="datetimeFigureOut">
              <a:rPr lang="en-US" altLang="zh-CN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dirty="0"/>
              <a:t>单击此处编辑母版文本样式</a:t>
            </a:r>
            <a:endParaRPr lang="zh-CN" dirty="0"/>
          </a:p>
          <a:p>
            <a:pPr lvl="1"/>
            <a:r>
              <a:rPr lang="zh-CN" dirty="0"/>
              <a:t>第二级</a:t>
            </a:r>
            <a:endParaRPr lang="zh-CN" dirty="0"/>
          </a:p>
          <a:p>
            <a:pPr lvl="2"/>
            <a:r>
              <a:rPr lang="zh-CN" dirty="0"/>
              <a:t>第三级</a:t>
            </a:r>
            <a:endParaRPr lang="zh-CN" dirty="0"/>
          </a:p>
          <a:p>
            <a:pPr lvl="3"/>
            <a:r>
              <a:rPr lang="zh-CN" dirty="0"/>
              <a:t>第四级</a:t>
            </a:r>
            <a:endParaRPr lang="zh-CN" dirty="0"/>
          </a:p>
          <a:p>
            <a:pPr lvl="4"/>
            <a:r>
              <a:rPr lang="zh-CN" dirty="0"/>
              <a:t>第五级</a:t>
            </a:r>
            <a:endParaRPr 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360doc.com/content/18/0112/02/50153987_721216719.s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加州大学圣克鲁兹分校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(UCSC)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Microsoft YaHei UI" panose="020B0503020204020204" pitchFamily="34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一致的</a:t>
            </a:r>
            <a:r>
              <a:rPr lang="en-US" altLang="zh-CN" dirty="0" err="1" smtClean="0"/>
              <a:t>hcc</a:t>
            </a:r>
            <a:r>
              <a:rPr lang="zh-CN" altLang="en-US" dirty="0" smtClean="0"/>
              <a:t>表达模式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全面描述基因表达模式，四个角度描述基因，基于</a:t>
            </a:r>
            <a:r>
              <a:rPr lang="en-US" altLang="zh-CN" dirty="0" err="1" smtClean="0"/>
              <a:t>logFC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正值高表达，负值低</a:t>
            </a:r>
            <a:r>
              <a:rPr lang="zh-CN" altLang="en-US" dirty="0" smtClean="0"/>
              <a:t>表达  直观表示基因表达模式</a:t>
            </a:r>
            <a:endParaRPr lang="en-US" altLang="zh-CN" dirty="0" smtClean="0"/>
          </a:p>
          <a:p>
            <a:r>
              <a:rPr lang="zh-CN" altLang="en-US" dirty="0" smtClean="0"/>
              <a:t>正常肝组织、其他组织</a:t>
            </a:r>
            <a:r>
              <a:rPr lang="zh-CN" altLang="en-US" baseline="0" dirty="0" smtClean="0"/>
              <a:t>     </a:t>
            </a:r>
            <a:r>
              <a:rPr lang="en-US" altLang="zh-CN" baseline="0" dirty="0" smtClean="0"/>
              <a:t>TCGA </a:t>
            </a:r>
            <a:r>
              <a:rPr lang="en-US" altLang="zh-CN" baseline="0" dirty="0" err="1" smtClean="0"/>
              <a:t>gtex</a:t>
            </a:r>
            <a:endParaRPr lang="en-US" altLang="zh-CN" baseline="0" dirty="0" smtClean="0"/>
          </a:p>
          <a:p>
            <a:r>
              <a:rPr lang="en-US" altLang="zh-CN" dirty="0" smtClean="0"/>
              <a:t>HCC</a:t>
            </a:r>
            <a:r>
              <a:rPr lang="zh-CN" altLang="en-US" dirty="0" smtClean="0"/>
              <a:t>肿瘤组织、癌旁</a:t>
            </a:r>
            <a:endParaRPr lang="en-US" altLang="zh-CN" dirty="0" smtClean="0"/>
          </a:p>
          <a:p>
            <a:r>
              <a:rPr lang="en-US" altLang="zh-CN" dirty="0" err="1" smtClean="0"/>
              <a:t>Hcc</a:t>
            </a:r>
            <a:r>
              <a:rPr lang="zh-CN" altLang="en-US" dirty="0" smtClean="0"/>
              <a:t>肿瘤组织、其他正常组织</a:t>
            </a:r>
            <a:endParaRPr lang="en-US" altLang="zh-CN" dirty="0" smtClean="0"/>
          </a:p>
          <a:p>
            <a:r>
              <a:rPr lang="en-US" altLang="zh-CN" dirty="0" err="1" smtClean="0"/>
              <a:t>Hcc</a:t>
            </a:r>
            <a:r>
              <a:rPr lang="zh-CN" altLang="en-US" dirty="0" smtClean="0"/>
              <a:t>所有癌症类型中特异性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Fisher’z</a:t>
            </a:r>
            <a:r>
              <a:rPr lang="zh-CN" altLang="en-US" dirty="0" smtClean="0"/>
              <a:t>变换整合多个数据集相关系数，最后得到一个整合后的相关系数。展示</a:t>
            </a:r>
            <a:r>
              <a:rPr lang="en-US" altLang="zh-CN" dirty="0" smtClean="0"/>
              <a:t>Top20</a:t>
            </a:r>
            <a:r>
              <a:rPr lang="zh-CN" altLang="en-US" dirty="0" smtClean="0"/>
              <a:t>基因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HCC  </a:t>
            </a:r>
            <a:r>
              <a:rPr lang="zh-CN" altLang="en-US" dirty="0" smtClean="0"/>
              <a:t>癌旁  只有第三个图</a:t>
            </a:r>
            <a:r>
              <a:rPr lang="en-US" altLang="zh-CN" dirty="0" err="1" smtClean="0"/>
              <a:t>hcc</a:t>
            </a:r>
            <a:r>
              <a:rPr lang="zh-CN" altLang="en-US" dirty="0" smtClean="0"/>
              <a:t>样本中，有明显的生存差异。所以该基因没有预后功能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有三个基因是差异表达的，预后四维指标无明显关系，多基因查询，在这几方面的富集情况。进行后续分析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加州大学圣克鲁兹分校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(UCSC)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Microsoft YaHei UI" panose="020B0503020204020204" pitchFamily="34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加州大学圣克鲁兹分校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(UCSC) </a:t>
            </a:r>
            <a:r>
              <a:rPr lang="en-US" altLang="zh-CN" sz="1200" dirty="0" smtClean="0">
                <a:solidFill>
                  <a:schemeClr val="tx1"/>
                </a:solidFill>
              </a:rPr>
              <a:t>TCGA  CCLE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Microsoft YaHei UI" panose="020B0503020204020204" pitchFamily="34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更新更快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/>
                </a:solidFill>
              </a:rPr>
              <a:t>TCGA  CCLE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</a:rPr>
              <a:t>收集了那么多的癌症细胞系的表达数据，拷贝数变异数据，突变数据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 smtClean="0"/>
              <a:t>TCGA : GDC  &amp;  TCGA </a:t>
            </a:r>
            <a:r>
              <a:rPr lang="zh-CN" altLang="en-US" sz="1200" b="1" dirty="0" smtClean="0"/>
              <a:t>更新、预处理，整理很全面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mRNA-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Seq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数据分为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种：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Microsoft YaHei UI" panose="020B0503020204020204" pitchFamily="34" charset="-122"/>
              <a:cs typeface="+mn-cs"/>
            </a:endParaRP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HTSeq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-Counts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Microsoft YaHei UI" panose="020B0503020204020204" pitchFamily="34" charset="-122"/>
              <a:cs typeface="+mn-cs"/>
            </a:endParaRP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HTSeq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-FPKM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Microsoft YaHei UI" panose="020B0503020204020204" pitchFamily="34" charset="-122"/>
              <a:cs typeface="+mn-cs"/>
            </a:endParaRP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HTSeq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-RPKM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Microsoft YaHei UI" panose="020B0503020204020204" pitchFamily="34" charset="-122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TPM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Microsoft YaHei UI" panose="020B0503020204020204" pitchFamily="34" charset="-122"/>
              <a:cs typeface="+mn-cs"/>
            </a:endParaRPr>
          </a:p>
          <a:p>
            <a:r>
              <a:rPr lang="en-US" altLang="zh-CN" dirty="0" smtClean="0">
                <a:hlinkClick r:id="rId3"/>
              </a:rPr>
              <a:t>http://www.360doc.com/content/18/0112/02/50153987_721216719.shtml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它致力于提供全部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24,000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种人类蛋白质的组织和细胞分布信息，并免费提供公众查询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Microsoft YaHei UI" panose="020B0503020204020204" pitchFamily="34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总结起来就是说提供人类蛋白质在组织和细胞的分布，并用免疫组化技术，检查每一种蛋白质在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48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种人类正常组织，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20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种肿瘤组织，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47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个细胞系和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12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种血液细胞内的分布和表达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一站式检索的肝癌基因表达图谱   一站式肝癌组学资源平台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Microsoft YaHei UI" panose="020B0503020204020204" pitchFamily="34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清华大学（古槿课题组）与国家肝脏中心、与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上海东方肝胆医院（陈磊课题组）联合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完成，数据库论文已被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Genomics, Proteomics &amp; Bioinformatics (GPB)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杂志接收（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2018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年影响因子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6.615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肝细胞癌是一种常见且死亡率很高的癌症，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HCC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这样一种高度异质的疾病，只从一个样本量有限的表达谱数据集中做出的推断，很容易出现可重复性差和假阳性高的问题。肝细胞癌表达谱模式与其他癌症有很大不同，调查表明，组织特异性在肿瘤的形成发展中扮演重要角色，为了找到一致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HCC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异常表达模式、全面注释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HCC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中的基因表达情况，收集了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15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个公共的表达谱数据集，总共近四千个临床样本，并开发了数据库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HCCDB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直线连接线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线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线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线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线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线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线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线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线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线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线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线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线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直线连接线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线连接线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连接线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线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线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组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直线连接线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线连接线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线连接线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线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线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直线连接线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连接线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线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线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线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直线连接线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线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线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线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线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组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直线连接线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线连接线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线连接线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线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线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线连接线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线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线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线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线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 latinLnBrk="0">
              <a:lnSpc>
                <a:spcPct val="76000"/>
              </a:lnSpc>
              <a:defRPr lang="zh-CN" sz="8000" cap="none" baseline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2000" b="0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/>
          </a:p>
        </p:txBody>
      </p:sp>
      <p:cxnSp>
        <p:nvCxnSpPr>
          <p:cNvPr id="58" name="直线连接线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直线连接线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线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线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线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线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线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线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线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线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线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线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线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线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直线连接线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连接线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线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线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线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组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直线连接线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线连接线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线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线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线连接线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线连接线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线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线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线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线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直线连接线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线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线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线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线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组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直线连接线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线连接线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线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线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连接线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线连接线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线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线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线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线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 latinLnBrk="0">
              <a:lnSpc>
                <a:spcPct val="85000"/>
              </a:lnSpc>
              <a:defRPr lang="zh-CN" sz="6000" cap="none" baseline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CN" sz="2000"/>
            </a:lvl2pPr>
            <a:lvl3pPr marL="914400" indent="0" latinLnBrk="0">
              <a:buNone/>
              <a:defRPr lang="zh-CN" sz="1800"/>
            </a:lvl3pPr>
            <a:lvl4pPr marL="1371600" indent="0" latinLnBrk="0">
              <a:buNone/>
              <a:defRPr lang="zh-CN" sz="1600"/>
            </a:lvl4pPr>
            <a:lvl5pPr marL="1828800" indent="0" latinLnBrk="0">
              <a:buNone/>
              <a:defRPr lang="zh-CN" sz="1600"/>
            </a:lvl5pPr>
            <a:lvl6pPr marL="2286000" indent="0" latinLnBrk="0">
              <a:buNone/>
              <a:defRPr lang="zh-CN" sz="1600"/>
            </a:lvl6pPr>
            <a:lvl7pPr marL="2743200" indent="0" latinLnBrk="0">
              <a:buNone/>
              <a:defRPr lang="zh-CN" sz="1600"/>
            </a:lvl7pPr>
            <a:lvl8pPr marL="3200400" indent="0" latinLnBrk="0">
              <a:buNone/>
              <a:defRPr lang="zh-CN" sz="1600"/>
            </a:lvl8pPr>
            <a:lvl9pPr marL="3657600" indent="0" latinLnBrk="0">
              <a:buNone/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cxnSp>
        <p:nvCxnSpPr>
          <p:cNvPr id="58" name="直线连接线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800"/>
            </a:lvl6pPr>
            <a:lvl7pPr latinLnBrk="0">
              <a:defRPr lang="zh-CN" sz="1800"/>
            </a:lvl7pPr>
            <a:lvl8pPr latinLnBrk="0">
              <a:defRPr lang="zh-CN" sz="1800"/>
            </a:lvl8pPr>
            <a:lvl9pPr latinLnBrk="0">
              <a:defRPr lang="zh-CN"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800"/>
            </a:lvl6pPr>
            <a:lvl7pPr latinLnBrk="0">
              <a:defRPr lang="zh-CN" sz="1800"/>
            </a:lvl7pPr>
            <a:lvl8pPr latinLnBrk="0">
              <a:defRPr lang="zh-CN" sz="1800"/>
            </a:lvl8pPr>
            <a:lvl9pPr latinLnBrk="0">
              <a:defRPr lang="zh-CN"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/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/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组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直线连接线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线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线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线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线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线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线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线连接线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线连接线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线连接线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线连接线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线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线连接线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线连接线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线连接线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线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组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直线连接线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线连接线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线连接线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线连接线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线连接线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组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直线连接线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线连接线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线连接线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线连接线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线连接线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直线连接线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线连接线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线连接线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线连接线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线连接线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组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直线连接线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线连接线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线连接线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线连接线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线连接线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组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直线连接线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线连接线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线连接线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线连接线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线连接线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直线连接线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线连接线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线连接线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线连接线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线连接线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日期占位符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/>
            </a:fld>
            <a:endParaRPr lang="zh-CN"/>
          </a:p>
        </p:txBody>
      </p:sp>
      <p:sp>
        <p:nvSpPr>
          <p:cNvPr id="213" name="页脚占位符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214" name="幻灯片编号占位符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题注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直线连接线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线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线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线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线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线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线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线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线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线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线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线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线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直线连接线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线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线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线连接线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连接线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组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直线连接线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线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线连接线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线连接线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线连接线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直线连接线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线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线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连接线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连接线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直线连接线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线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线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线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线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组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直线连接线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线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连接线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线连接线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线连接线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线连接线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线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线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线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连接线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矩形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 latinLnBrk="0">
              <a:defRPr lang="zh-CN" sz="2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2000"/>
            </a:lvl6pPr>
            <a:lvl7pPr latinLnBrk="0">
              <a:defRPr lang="zh-CN" sz="2000"/>
            </a:lvl7pPr>
            <a:lvl8pPr latinLnBrk="0">
              <a:defRPr lang="zh-CN" sz="2000"/>
            </a:lvl8pPr>
            <a:lvl9pPr latinLnBrk="0">
              <a:defRPr lang="zh-CN"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cxnSp>
        <p:nvCxnSpPr>
          <p:cNvPr id="60" name="直线连接线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题注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直线连接线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线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线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线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线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线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线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线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线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线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线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线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线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直线连接线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线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线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线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线连接线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组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直线连接线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线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线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线连接线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线连接线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直线连接线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线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线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线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连接线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直线连接线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线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线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线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线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组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直线连接线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线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线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连接线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线连接线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线连接线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线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线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线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线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矩形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 dirty="0"/>
          </a:p>
        </p:txBody>
      </p:sp>
      <p:cxnSp>
        <p:nvCxnSpPr>
          <p:cNvPr id="59" name="直线连接线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 latinLnBrk="0">
              <a:defRPr lang="zh-CN" sz="2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 latinLnBrk="0">
              <a:spcBef>
                <a:spcPts val="1200"/>
              </a:spcBef>
              <a:buNone/>
              <a:defRPr lang="zh-CN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直线连接线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连接线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线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线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线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线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线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线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线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线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线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线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线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线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连接线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连接线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组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直线连接线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线连接线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线连接线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线连接线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线连接线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组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直线连接线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线连接线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线连接线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线连接线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线连接线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直线连接线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线连接线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线连接线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线连接线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线连接线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组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直线连接线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连接线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线连接线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线连接线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线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组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直线连接线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线连接线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线连接线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线连接线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线连接线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直线连接线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线连接线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线连接线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线连接线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线连接线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dirty="0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  <a:endParaRPr lang="zh-CN" dirty="0"/>
          </a:p>
          <a:p>
            <a:pPr lvl="1"/>
            <a:r>
              <a:rPr lang="zh-CN" dirty="0"/>
              <a:t>第二级</a:t>
            </a:r>
            <a:endParaRPr lang="zh-CN" dirty="0"/>
          </a:p>
          <a:p>
            <a:pPr lvl="2"/>
            <a:r>
              <a:rPr lang="zh-CN" dirty="0"/>
              <a:t>第三级</a:t>
            </a:r>
            <a:endParaRPr lang="zh-CN" dirty="0"/>
          </a:p>
          <a:p>
            <a:pPr lvl="3"/>
            <a:r>
              <a:rPr lang="zh-CN" dirty="0"/>
              <a:t>第四级</a:t>
            </a:r>
            <a:endParaRPr lang="zh-CN" dirty="0"/>
          </a:p>
          <a:p>
            <a:pPr lvl="4"/>
            <a:r>
              <a:rPr lang="zh-CN" dirty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800">
                <a:solidFill>
                  <a:schemeClr val="tx1">
                    <a:lumMod val="50000"/>
                    <a:lumOff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51B2453-8663-4C69-AF73-9FD7B1DEC5D0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800">
                <a:solidFill>
                  <a:schemeClr val="tx1">
                    <a:lumMod val="50000"/>
                    <a:lumOff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800">
                <a:solidFill>
                  <a:schemeClr val="tx1">
                    <a:lumMod val="50000"/>
                    <a:lumOff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E31375A4-56A4-47D6-9801-1991572033F7}" type="slidenum">
              <a:rPr lang="en-US" altLang="zh-CN" smtClean="0"/>
            </a:fld>
            <a:endParaRPr lang="en-US" altLang="zh-CN" dirty="0"/>
          </a:p>
        </p:txBody>
      </p:sp>
      <p:cxnSp>
        <p:nvCxnSpPr>
          <p:cNvPr id="148" name="直线连接线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3200" b="1" kern="1200">
          <a:solidFill>
            <a:schemeClr val="accent1"/>
          </a:solidFill>
          <a:latin typeface="+mj-lt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anose="020B0604020202020204" pitchFamily="34" charset="0"/>
        <a:buChar char="▪"/>
        <a:defRPr lang="zh-CN" sz="20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▪"/>
        <a:defRPr lang="zh-CN" sz="18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2pPr>
      <a:lvl3pPr marL="685800" indent="-179705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anose="020B0604020202020204" pitchFamily="34" charset="0"/>
        <a:buChar char="▪"/>
        <a:defRPr lang="zh-CN" sz="16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anose="020B0604020202020204" pitchFamily="34" charset="0"/>
        <a:buChar char="▪"/>
        <a:defRPr lang="zh-CN" sz="14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4pPr>
      <a:lvl5pPr marL="1143000" indent="-17970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▪"/>
        <a:defRPr lang="zh-CN" sz="14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70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70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hyperlink" Target="https://www.proteinatlas.or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hyperlink" Target="https://commonfund.nih.gov/GTex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hyperlink" Target="http://lifeome.net/database/hccdb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1" Type="http://schemas.openxmlformats.org/officeDocument/2006/relationships/image" Target="../media/image38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hyperlink" Target="https://xena.ucsc.edu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945189"/>
          </a:xfrm>
        </p:spPr>
        <p:txBody>
          <a:bodyPr/>
          <a:lstStyle/>
          <a:p>
            <a:r>
              <a:rPr lang="zh-CN" altLang="en-US" sz="2800" b="0" dirty="0" smtClean="0"/>
              <a:t>今天你</a:t>
            </a:r>
            <a:r>
              <a:rPr lang="en-US" altLang="zh-CN" sz="2800" b="0" dirty="0" smtClean="0"/>
              <a:t>get</a:t>
            </a:r>
            <a:r>
              <a:rPr lang="zh-CN" altLang="en-US" sz="2800" b="0" dirty="0" smtClean="0"/>
              <a:t>了什么技能   </a:t>
            </a:r>
            <a:br>
              <a:rPr lang="en-US" altLang="zh-CN" sz="2800" b="0" dirty="0" smtClean="0"/>
            </a:br>
            <a:r>
              <a:rPr lang="en-US" altLang="zh-CN" sz="2800" b="0" dirty="0"/>
              <a:t> </a:t>
            </a:r>
            <a:r>
              <a:rPr lang="en-US" altLang="zh-CN" sz="2800" b="0" dirty="0" smtClean="0"/>
              <a:t>                                    ——</a:t>
            </a:r>
            <a:r>
              <a:rPr lang="en-US" altLang="zh-CN" sz="2800" b="0" dirty="0"/>
              <a:t>TCGA </a:t>
            </a:r>
            <a:r>
              <a:rPr lang="en-US" altLang="zh-CN" sz="2800" b="0" dirty="0" smtClean="0"/>
              <a:t>  HLA   </a:t>
            </a:r>
            <a:r>
              <a:rPr lang="en-US" altLang="zh-CN" sz="2800" b="0" dirty="0" err="1" smtClean="0"/>
              <a:t>GTEx</a:t>
            </a:r>
            <a:r>
              <a:rPr lang="en-US" altLang="zh-CN" sz="2800" b="0" dirty="0" smtClean="0"/>
              <a:t>  HCCDB</a:t>
            </a:r>
            <a:br>
              <a:rPr lang="zh-CN" altLang="en-US" sz="5400" dirty="0"/>
            </a:br>
            <a:r>
              <a:rPr lang="en-US" altLang="zh-CN" sz="5400" dirty="0" smtClean="0"/>
              <a:t> </a:t>
            </a:r>
            <a:br>
              <a:rPr lang="en-US" altLang="zh-CN" dirty="0"/>
            </a:br>
            <a:endParaRPr 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7957752" y="5552428"/>
            <a:ext cx="25043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报告及数据库组</a:t>
            </a:r>
            <a:endParaRPr lang="en-US" altLang="zh-CN" sz="1400" dirty="0" smtClean="0"/>
          </a:p>
          <a:p>
            <a:pPr algn="ctr"/>
            <a:r>
              <a:rPr lang="zh-CN" altLang="en-US" sz="1400" dirty="0" smtClean="0"/>
              <a:t>朱凤娇</a:t>
            </a:r>
            <a:endParaRPr lang="en-US" altLang="zh-CN" sz="1400" dirty="0" smtClean="0"/>
          </a:p>
          <a:p>
            <a:pPr algn="ctr"/>
            <a:r>
              <a:rPr lang="en-US" altLang="zh-CN" sz="1400" dirty="0" smtClean="0"/>
              <a:t>2019.05.24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上箭头 1"/>
          <p:cNvSpPr/>
          <p:nvPr/>
        </p:nvSpPr>
        <p:spPr>
          <a:xfrm>
            <a:off x="3136900" y="3598147"/>
            <a:ext cx="533400" cy="469900"/>
          </a:xfrm>
          <a:prstGeom prst="up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07" y="111966"/>
            <a:ext cx="11843793" cy="6599491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1743075" y="5353050"/>
            <a:ext cx="2867025" cy="1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679" y="324921"/>
            <a:ext cx="10312144" cy="6190179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V="1">
            <a:off x="1543050" y="1485900"/>
            <a:ext cx="2867025" cy="1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1409613" y="1228607"/>
            <a:ext cx="7472956" cy="47390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网页端口</a:t>
            </a:r>
            <a:endParaRPr lang="en-US" altLang="zh-CN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TCGA Data Portal </a:t>
            </a:r>
            <a:r>
              <a:rPr lang="zh-CN" altLang="en-US" sz="1600" dirty="0" smtClean="0">
                <a:solidFill>
                  <a:schemeClr val="tx1"/>
                </a:solidFill>
              </a:rPr>
              <a:t>及  </a:t>
            </a:r>
            <a:r>
              <a:rPr lang="en-US" altLang="zh-CN" sz="1600" dirty="0" smtClean="0">
                <a:solidFill>
                  <a:schemeClr val="tx1"/>
                </a:solidFill>
              </a:rPr>
              <a:t>GDC Data Transfer tool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Broad  Institute’s  GDAC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Firehose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err="1" smtClean="0">
                <a:solidFill>
                  <a:srgbClr val="D15A3E"/>
                </a:solidFill>
              </a:rPr>
              <a:t>Xena</a:t>
            </a:r>
            <a:r>
              <a:rPr lang="en-US" altLang="zh-CN" sz="1600" b="1" dirty="0" smtClean="0">
                <a:solidFill>
                  <a:srgbClr val="D15A3E"/>
                </a:solidFill>
              </a:rPr>
              <a:t> Browser</a:t>
            </a:r>
            <a:endParaRPr lang="en-US" altLang="zh-CN" sz="1600" b="1" dirty="0">
              <a:solidFill>
                <a:srgbClr val="D15A3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/>
              <a:t>R</a:t>
            </a:r>
            <a:r>
              <a:rPr lang="zh-CN" altLang="en-US" sz="1600" b="1" dirty="0"/>
              <a:t>包</a:t>
            </a:r>
            <a:endParaRPr lang="en-US" altLang="zh-CN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RTCGA  Toolbox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TCGA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biolinks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53265" y="41190"/>
            <a:ext cx="21467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2700">
                  <a:solidFill>
                    <a:srgbClr val="D15A3E"/>
                  </a:solidFill>
                  <a:prstDash val="solid"/>
                </a:ln>
                <a:solidFill>
                  <a:srgbClr val="D15A3E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TCGA</a:t>
            </a:r>
            <a:endParaRPr lang="zh-CN" altLang="en-US" sz="5400" b="1" cap="none" spc="0" dirty="0">
              <a:ln w="12700">
                <a:solidFill>
                  <a:srgbClr val="D15A3E"/>
                </a:solidFill>
                <a:prstDash val="solid"/>
              </a:ln>
              <a:solidFill>
                <a:srgbClr val="D15A3E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12757" y="859275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数据下载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3" y="129112"/>
            <a:ext cx="11347415" cy="6071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1409613" y="1228607"/>
            <a:ext cx="7472956" cy="47390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网页端口</a:t>
            </a:r>
            <a:endParaRPr lang="en-US" altLang="zh-CN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TCGA Data Portal </a:t>
            </a:r>
            <a:r>
              <a:rPr lang="zh-CN" altLang="en-US" sz="1600" dirty="0" smtClean="0">
                <a:solidFill>
                  <a:schemeClr val="tx1"/>
                </a:solidFill>
              </a:rPr>
              <a:t>及  </a:t>
            </a:r>
            <a:r>
              <a:rPr lang="en-US" altLang="zh-CN" sz="1600" dirty="0" smtClean="0">
                <a:solidFill>
                  <a:schemeClr val="tx1"/>
                </a:solidFill>
              </a:rPr>
              <a:t>GDC Data Transfer tool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Broad  Institute’s  GDAC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Firehose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err="1" smtClean="0">
                <a:solidFill>
                  <a:srgbClr val="D15A3E"/>
                </a:solidFill>
              </a:rPr>
              <a:t>Xena</a:t>
            </a:r>
            <a:r>
              <a:rPr lang="en-US" altLang="zh-CN" sz="1600" b="1" dirty="0" smtClean="0">
                <a:solidFill>
                  <a:srgbClr val="D15A3E"/>
                </a:solidFill>
              </a:rPr>
              <a:t> Browser</a:t>
            </a:r>
            <a:endParaRPr lang="en-US" altLang="zh-CN" sz="1600" b="1" dirty="0">
              <a:solidFill>
                <a:srgbClr val="D15A3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/>
              <a:t>R</a:t>
            </a:r>
            <a:r>
              <a:rPr lang="zh-CN" altLang="en-US" sz="1600" b="1" dirty="0"/>
              <a:t>包</a:t>
            </a:r>
            <a:endParaRPr lang="en-US" altLang="zh-CN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RTCGA  Toolbox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TCGA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biolinks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12757" y="859275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数据下载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0" y="226267"/>
            <a:ext cx="11607649" cy="6158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1409613" y="1228607"/>
            <a:ext cx="7472956" cy="47390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网页端口</a:t>
            </a:r>
            <a:endParaRPr lang="en-US" altLang="zh-CN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TCGA Data Portal </a:t>
            </a:r>
            <a:r>
              <a:rPr lang="zh-CN" altLang="en-US" sz="1600" dirty="0" smtClean="0">
                <a:solidFill>
                  <a:schemeClr val="tx1"/>
                </a:solidFill>
              </a:rPr>
              <a:t>及  </a:t>
            </a:r>
            <a:r>
              <a:rPr lang="en-US" altLang="zh-CN" sz="1600" dirty="0" smtClean="0">
                <a:solidFill>
                  <a:schemeClr val="tx1"/>
                </a:solidFill>
              </a:rPr>
              <a:t>GDC Data Transfer tool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Broad  Institute’s  GDAC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Firehose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err="1" smtClean="0">
                <a:solidFill>
                  <a:srgbClr val="D15A3E"/>
                </a:solidFill>
              </a:rPr>
              <a:t>Xena</a:t>
            </a:r>
            <a:r>
              <a:rPr lang="en-US" altLang="zh-CN" sz="1600" b="1" dirty="0" smtClean="0">
                <a:solidFill>
                  <a:srgbClr val="D15A3E"/>
                </a:solidFill>
              </a:rPr>
              <a:t> Browser</a:t>
            </a:r>
            <a:endParaRPr lang="en-US" altLang="zh-CN" sz="1600" b="1" dirty="0">
              <a:solidFill>
                <a:srgbClr val="D15A3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/>
              <a:t>R</a:t>
            </a:r>
            <a:r>
              <a:rPr lang="zh-CN" altLang="en-US" sz="1600" b="1" dirty="0"/>
              <a:t>包</a:t>
            </a:r>
            <a:endParaRPr lang="en-US" altLang="zh-CN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RTCGA  Toolbox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TCGA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biolinks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12757" y="859275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数据下载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0" y="113760"/>
            <a:ext cx="11554047" cy="662451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1903" y="1228607"/>
            <a:ext cx="2891481" cy="427198"/>
          </a:xfrm>
          <a:prstGeom prst="rect">
            <a:avLst/>
          </a:prstGeom>
          <a:noFill/>
          <a:ln w="28575">
            <a:solidFill>
              <a:srgbClr val="D15A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40724" y="3063064"/>
            <a:ext cx="5935362" cy="297974"/>
          </a:xfrm>
          <a:prstGeom prst="rect">
            <a:avLst/>
          </a:prstGeom>
          <a:noFill/>
          <a:ln w="28575">
            <a:solidFill>
              <a:srgbClr val="D15A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1409613" y="1228607"/>
            <a:ext cx="7472956" cy="47390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网页端口</a:t>
            </a:r>
            <a:endParaRPr lang="en-US" altLang="zh-CN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TCGA Data Portal </a:t>
            </a:r>
            <a:r>
              <a:rPr lang="zh-CN" altLang="en-US" sz="1600" dirty="0" smtClean="0">
                <a:solidFill>
                  <a:schemeClr val="tx1"/>
                </a:solidFill>
              </a:rPr>
              <a:t>及  </a:t>
            </a:r>
            <a:r>
              <a:rPr lang="en-US" altLang="zh-CN" sz="1600" dirty="0" smtClean="0">
                <a:solidFill>
                  <a:schemeClr val="tx1"/>
                </a:solidFill>
              </a:rPr>
              <a:t>GDC Data Transfer tool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Broad  Institute’s  GDAC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Firehose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err="1" smtClean="0">
                <a:solidFill>
                  <a:srgbClr val="D15A3E"/>
                </a:solidFill>
              </a:rPr>
              <a:t>Xena</a:t>
            </a:r>
            <a:r>
              <a:rPr lang="en-US" altLang="zh-CN" sz="1600" b="1" dirty="0" smtClean="0">
                <a:solidFill>
                  <a:srgbClr val="D15A3E"/>
                </a:solidFill>
              </a:rPr>
              <a:t> Browser</a:t>
            </a:r>
            <a:endParaRPr lang="en-US" altLang="zh-CN" sz="1600" b="1" dirty="0">
              <a:solidFill>
                <a:srgbClr val="D15A3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/>
              <a:t>R</a:t>
            </a:r>
            <a:r>
              <a:rPr lang="zh-CN" altLang="en-US" sz="1600" b="1" dirty="0"/>
              <a:t>包</a:t>
            </a:r>
            <a:endParaRPr lang="en-US" altLang="zh-CN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RTCGA  Toolbox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TCGA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biolinks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12757" y="859275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数据下载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" y="157696"/>
            <a:ext cx="12094413" cy="6490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1409613" y="1228607"/>
            <a:ext cx="7472956" cy="47390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网页端口</a:t>
            </a:r>
            <a:endParaRPr lang="en-US" altLang="zh-CN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TCGA Data Portal </a:t>
            </a:r>
            <a:r>
              <a:rPr lang="zh-CN" altLang="en-US" sz="1600" dirty="0" smtClean="0">
                <a:solidFill>
                  <a:schemeClr val="tx1"/>
                </a:solidFill>
              </a:rPr>
              <a:t>及  </a:t>
            </a:r>
            <a:r>
              <a:rPr lang="en-US" altLang="zh-CN" sz="1600" dirty="0" smtClean="0">
                <a:solidFill>
                  <a:schemeClr val="tx1"/>
                </a:solidFill>
              </a:rPr>
              <a:t>GDC Data Transfer tool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Broad  Institute’s  GDAC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Firehose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err="1" smtClean="0">
                <a:solidFill>
                  <a:srgbClr val="D15A3E"/>
                </a:solidFill>
              </a:rPr>
              <a:t>Xena</a:t>
            </a:r>
            <a:r>
              <a:rPr lang="en-US" altLang="zh-CN" sz="1600" b="1" dirty="0" smtClean="0">
                <a:solidFill>
                  <a:srgbClr val="D15A3E"/>
                </a:solidFill>
              </a:rPr>
              <a:t> Browser</a:t>
            </a:r>
            <a:endParaRPr lang="en-US" altLang="zh-CN" sz="1600" b="1" dirty="0">
              <a:solidFill>
                <a:srgbClr val="D15A3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/>
              <a:t>R</a:t>
            </a:r>
            <a:r>
              <a:rPr lang="zh-CN" altLang="en-US" sz="1600" b="1" dirty="0"/>
              <a:t>包</a:t>
            </a:r>
            <a:endParaRPr lang="en-US" altLang="zh-CN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RTCGA  Toolbox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TCGA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biolinks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12757" y="859275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数据下载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86" y="66599"/>
            <a:ext cx="12066314" cy="6655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1409613" y="1228607"/>
            <a:ext cx="7472956" cy="47390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网页端口</a:t>
            </a:r>
            <a:endParaRPr lang="en-US" altLang="zh-CN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TCGA Data Portal </a:t>
            </a:r>
            <a:r>
              <a:rPr lang="zh-CN" altLang="en-US" sz="1600" dirty="0" smtClean="0">
                <a:solidFill>
                  <a:schemeClr val="tx1"/>
                </a:solidFill>
              </a:rPr>
              <a:t>及  </a:t>
            </a:r>
            <a:r>
              <a:rPr lang="en-US" altLang="zh-CN" sz="1600" dirty="0" smtClean="0">
                <a:solidFill>
                  <a:schemeClr val="tx1"/>
                </a:solidFill>
              </a:rPr>
              <a:t>GDC Data Transfer tool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Broad  Institute’s  GDAC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Firehose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err="1" smtClean="0">
                <a:solidFill>
                  <a:srgbClr val="D15A3E"/>
                </a:solidFill>
              </a:rPr>
              <a:t>Xena</a:t>
            </a:r>
            <a:r>
              <a:rPr lang="en-US" altLang="zh-CN" sz="1600" b="1" dirty="0" smtClean="0">
                <a:solidFill>
                  <a:srgbClr val="D15A3E"/>
                </a:solidFill>
              </a:rPr>
              <a:t> Browser</a:t>
            </a:r>
            <a:endParaRPr lang="en-US" altLang="zh-CN" sz="1600" b="1" dirty="0">
              <a:solidFill>
                <a:srgbClr val="D15A3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/>
              <a:t>R</a:t>
            </a:r>
            <a:r>
              <a:rPr lang="zh-CN" altLang="en-US" sz="1600" b="1" dirty="0"/>
              <a:t>包</a:t>
            </a:r>
            <a:endParaRPr lang="en-US" altLang="zh-CN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RTCGA  Toolbox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TCGA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biolinks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12757" y="859275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数据下载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9" y="130013"/>
            <a:ext cx="11994839" cy="65125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1409613" y="1228607"/>
            <a:ext cx="7472956" cy="47390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网页端口</a:t>
            </a:r>
            <a:endParaRPr lang="en-US" altLang="zh-CN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TCGA Data Portal </a:t>
            </a:r>
            <a:r>
              <a:rPr lang="zh-CN" altLang="en-US" sz="1600" dirty="0" smtClean="0">
                <a:solidFill>
                  <a:schemeClr val="tx1"/>
                </a:solidFill>
              </a:rPr>
              <a:t>及  </a:t>
            </a:r>
            <a:r>
              <a:rPr lang="en-US" altLang="zh-CN" sz="1600" dirty="0" smtClean="0">
                <a:solidFill>
                  <a:schemeClr val="tx1"/>
                </a:solidFill>
              </a:rPr>
              <a:t>GDC Data Transfer tool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Broad  Institute’s  GDAC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Firehose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err="1" smtClean="0">
                <a:solidFill>
                  <a:srgbClr val="D15A3E"/>
                </a:solidFill>
              </a:rPr>
              <a:t>Xena</a:t>
            </a:r>
            <a:r>
              <a:rPr lang="en-US" altLang="zh-CN" sz="1600" b="1" dirty="0" smtClean="0">
                <a:solidFill>
                  <a:srgbClr val="D15A3E"/>
                </a:solidFill>
              </a:rPr>
              <a:t> Browser</a:t>
            </a:r>
            <a:endParaRPr lang="en-US" altLang="zh-CN" sz="1600" b="1" dirty="0">
              <a:solidFill>
                <a:srgbClr val="D15A3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/>
              <a:t>R</a:t>
            </a:r>
            <a:r>
              <a:rPr lang="zh-CN" altLang="en-US" sz="1600" b="1" dirty="0"/>
              <a:t>包</a:t>
            </a:r>
            <a:endParaRPr lang="en-US" altLang="zh-CN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RTCGA  Toolbox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TCGA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biolinks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12757" y="859275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数据下载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10" y="0"/>
            <a:ext cx="11481379" cy="6766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1409613" y="1228607"/>
            <a:ext cx="7472956" cy="47390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网页端口</a:t>
            </a:r>
            <a:endParaRPr lang="en-US" altLang="zh-CN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TCGA Data Portal </a:t>
            </a:r>
            <a:r>
              <a:rPr lang="zh-CN" altLang="en-US" sz="1600" dirty="0" smtClean="0">
                <a:solidFill>
                  <a:schemeClr val="tx1"/>
                </a:solidFill>
              </a:rPr>
              <a:t>及  </a:t>
            </a:r>
            <a:r>
              <a:rPr lang="en-US" altLang="zh-CN" sz="1600" dirty="0" smtClean="0">
                <a:solidFill>
                  <a:schemeClr val="tx1"/>
                </a:solidFill>
              </a:rPr>
              <a:t>GDC Data Transfer tool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Broad  Institute’s  GDAC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Firehose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err="1" smtClean="0">
                <a:solidFill>
                  <a:srgbClr val="D15A3E"/>
                </a:solidFill>
              </a:rPr>
              <a:t>Xena</a:t>
            </a:r>
            <a:r>
              <a:rPr lang="en-US" altLang="zh-CN" sz="1600" b="1" dirty="0" smtClean="0">
                <a:solidFill>
                  <a:srgbClr val="D15A3E"/>
                </a:solidFill>
              </a:rPr>
              <a:t> Browser</a:t>
            </a:r>
            <a:endParaRPr lang="en-US" altLang="zh-CN" sz="1600" b="1" dirty="0">
              <a:solidFill>
                <a:srgbClr val="D15A3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/>
              <a:t>R</a:t>
            </a:r>
            <a:r>
              <a:rPr lang="zh-CN" altLang="en-US" sz="1600" b="1" dirty="0"/>
              <a:t>包</a:t>
            </a:r>
            <a:endParaRPr lang="en-US" altLang="zh-CN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RTCGA  Toolbox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TCGA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biolinks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12757" y="859275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数据下载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2" y="0"/>
            <a:ext cx="11517526" cy="6773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1022435" y="1160782"/>
            <a:ext cx="7472956" cy="47390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/>
              <a:t>癌症</a:t>
            </a:r>
            <a:r>
              <a:rPr lang="zh-CN" altLang="en-US" sz="1800" dirty="0"/>
              <a:t>和肿瘤基因图谱 （</a:t>
            </a:r>
            <a:r>
              <a:rPr lang="en-US" altLang="zh-CN" sz="1800" dirty="0"/>
              <a:t>The Cancer Genome Atlas, TCGA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solidFill>
                  <a:schemeClr val="tx1"/>
                </a:solidFill>
              </a:rPr>
              <a:t>于</a:t>
            </a:r>
            <a:r>
              <a:rPr lang="en-US" altLang="zh-CN" sz="1600" dirty="0" smtClean="0">
                <a:solidFill>
                  <a:schemeClr val="tx1"/>
                </a:solidFill>
              </a:rPr>
              <a:t>2005</a:t>
            </a:r>
            <a:r>
              <a:rPr lang="zh-CN" altLang="en-US" sz="1600" dirty="0" smtClean="0">
                <a:solidFill>
                  <a:schemeClr val="tx1"/>
                </a:solidFill>
              </a:rPr>
              <a:t>年启动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r>
              <a:rPr lang="zh-CN" altLang="en-US" sz="1600" dirty="0" smtClean="0">
                <a:solidFill>
                  <a:schemeClr val="tx1"/>
                </a:solidFill>
              </a:rPr>
              <a:t>作为目前最大的癌症基因信息数据库，</a:t>
            </a:r>
            <a:r>
              <a:rPr lang="en-US" altLang="zh-CN" sz="1600" dirty="0" smtClean="0">
                <a:solidFill>
                  <a:schemeClr val="tx1"/>
                </a:solidFill>
              </a:rPr>
              <a:t>TCGA</a:t>
            </a:r>
            <a:r>
              <a:rPr lang="zh-CN" altLang="en-US" sz="1600" dirty="0" smtClean="0">
                <a:solidFill>
                  <a:schemeClr val="tx1"/>
                </a:solidFill>
              </a:rPr>
              <a:t>的全面不仅仅体现在众多癌型上，还体现在多组学数据，包括基因表达数据、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miRNA</a:t>
            </a:r>
            <a:r>
              <a:rPr lang="zh-CN" altLang="en-US" sz="1600" dirty="0" smtClean="0">
                <a:solidFill>
                  <a:schemeClr val="tx1"/>
                </a:solidFill>
              </a:rPr>
              <a:t>表达数据、拷贝数变异、</a:t>
            </a:r>
            <a:r>
              <a:rPr lang="en-US" altLang="zh-CN" sz="1600" dirty="0" smtClean="0">
                <a:solidFill>
                  <a:schemeClr val="tx1"/>
                </a:solidFill>
              </a:rPr>
              <a:t>DNA</a:t>
            </a:r>
            <a:r>
              <a:rPr lang="zh-CN" altLang="en-US" sz="1600" dirty="0" smtClean="0">
                <a:solidFill>
                  <a:schemeClr val="tx1"/>
                </a:solidFill>
              </a:rPr>
              <a:t>甲基化、</a:t>
            </a:r>
            <a:r>
              <a:rPr lang="en-US" altLang="zh-CN" sz="1600" dirty="0" smtClean="0">
                <a:solidFill>
                  <a:schemeClr val="tx1"/>
                </a:solidFill>
              </a:rPr>
              <a:t>SNP</a:t>
            </a:r>
            <a:r>
              <a:rPr lang="zh-CN" altLang="en-US" sz="1600" dirty="0" smtClean="0">
                <a:solidFill>
                  <a:schemeClr val="tx1"/>
                </a:solidFill>
              </a:rPr>
              <a:t>。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endParaRPr lang="en-US" altLang="zh-CN" sz="1600" b="1" dirty="0">
              <a:solidFill>
                <a:schemeClr val="tx1"/>
              </a:solidFill>
            </a:endParaRPr>
          </a:p>
          <a:p>
            <a:r>
              <a:rPr lang="zh-CN" altLang="en-US" sz="1600" b="1" dirty="0"/>
              <a:t>丰富且规范的临床数据，以及针对每种癌型的大</a:t>
            </a:r>
            <a:r>
              <a:rPr lang="zh-CN" altLang="en-US" sz="1600" b="1" dirty="0" smtClean="0"/>
              <a:t>样本量</a:t>
            </a:r>
            <a:endParaRPr lang="en-US" altLang="zh-CN" sz="1600" b="1" dirty="0" smtClean="0"/>
          </a:p>
          <a:p>
            <a:endParaRPr lang="en-US" altLang="zh-CN" sz="1600" b="1" dirty="0">
              <a:solidFill>
                <a:schemeClr val="tx1"/>
              </a:solidFill>
            </a:endParaRPr>
          </a:p>
          <a:p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95391" y="1316469"/>
            <a:ext cx="2875894" cy="477965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253265" y="41190"/>
            <a:ext cx="21467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2700">
                  <a:solidFill>
                    <a:srgbClr val="D15A3E"/>
                  </a:solidFill>
                  <a:prstDash val="solid"/>
                </a:ln>
                <a:solidFill>
                  <a:srgbClr val="D15A3E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TCGA</a:t>
            </a:r>
            <a:endParaRPr lang="zh-CN" altLang="en-US" sz="5400" b="1" cap="none" spc="0" dirty="0">
              <a:ln w="12700">
                <a:solidFill>
                  <a:srgbClr val="D15A3E"/>
                </a:solidFill>
                <a:prstDash val="solid"/>
              </a:ln>
              <a:solidFill>
                <a:srgbClr val="D15A3E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12757" y="859275"/>
            <a:ext cx="215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简介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1409613" y="1228607"/>
            <a:ext cx="7472956" cy="47390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网页端口</a:t>
            </a:r>
            <a:endParaRPr lang="en-US" altLang="zh-CN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TCGA Data Portal </a:t>
            </a:r>
            <a:r>
              <a:rPr lang="zh-CN" altLang="en-US" sz="1600" dirty="0" smtClean="0">
                <a:solidFill>
                  <a:schemeClr val="tx1"/>
                </a:solidFill>
              </a:rPr>
              <a:t>及  </a:t>
            </a:r>
            <a:r>
              <a:rPr lang="en-US" altLang="zh-CN" sz="1600" dirty="0" smtClean="0">
                <a:solidFill>
                  <a:schemeClr val="tx1"/>
                </a:solidFill>
              </a:rPr>
              <a:t>GDC Data Transfer tool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Broad  Institute’s  GDAC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Firehose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err="1" smtClean="0">
                <a:solidFill>
                  <a:srgbClr val="D15A3E"/>
                </a:solidFill>
              </a:rPr>
              <a:t>Xena</a:t>
            </a:r>
            <a:r>
              <a:rPr lang="en-US" altLang="zh-CN" sz="1600" b="1" dirty="0" smtClean="0">
                <a:solidFill>
                  <a:srgbClr val="D15A3E"/>
                </a:solidFill>
              </a:rPr>
              <a:t> Browser</a:t>
            </a:r>
            <a:endParaRPr lang="en-US" altLang="zh-CN" sz="1600" b="1" dirty="0">
              <a:solidFill>
                <a:srgbClr val="D15A3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/>
              <a:t>R</a:t>
            </a:r>
            <a:r>
              <a:rPr lang="zh-CN" altLang="en-US" sz="1600" b="1" dirty="0"/>
              <a:t>包</a:t>
            </a:r>
            <a:endParaRPr lang="en-US" altLang="zh-CN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RTCGA  Toolbox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TCGA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biolinks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12757" y="859275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数据下载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05" y="226267"/>
            <a:ext cx="12192000" cy="6031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94" y="226267"/>
            <a:ext cx="12192000" cy="6331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7" y="226267"/>
            <a:ext cx="12088603" cy="609064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046940" y="652387"/>
            <a:ext cx="508130" cy="405438"/>
          </a:xfrm>
          <a:prstGeom prst="rect">
            <a:avLst/>
          </a:prstGeom>
          <a:noFill/>
          <a:ln w="28575">
            <a:solidFill>
              <a:srgbClr val="D15A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3" y="0"/>
            <a:ext cx="11954034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4485" y="5892242"/>
            <a:ext cx="3317211" cy="352039"/>
          </a:xfrm>
          <a:prstGeom prst="rect">
            <a:avLst/>
          </a:prstGeom>
          <a:noFill/>
          <a:ln w="28575">
            <a:solidFill>
              <a:srgbClr val="D15A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5" y="0"/>
            <a:ext cx="12070795" cy="662799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5101" y="5628631"/>
            <a:ext cx="3317211" cy="352039"/>
          </a:xfrm>
          <a:prstGeom prst="rect">
            <a:avLst/>
          </a:prstGeom>
          <a:noFill/>
          <a:ln w="28575">
            <a:solidFill>
              <a:srgbClr val="D15A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65101" y="6257237"/>
            <a:ext cx="3317211" cy="352039"/>
          </a:xfrm>
          <a:prstGeom prst="rect">
            <a:avLst/>
          </a:prstGeom>
          <a:noFill/>
          <a:ln w="28575">
            <a:solidFill>
              <a:srgbClr val="D15A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2" y="293379"/>
            <a:ext cx="12097507" cy="5992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9" y="581346"/>
            <a:ext cx="11930231" cy="56052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10" y="168841"/>
            <a:ext cx="11780907" cy="668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59" y="233439"/>
            <a:ext cx="12032541" cy="6083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1409613" y="1228607"/>
            <a:ext cx="7472956" cy="191000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/>
              <a:t>人类蛋白质图谱（</a:t>
            </a:r>
            <a:r>
              <a:rPr lang="en-US" altLang="zh-CN" sz="1800" dirty="0" smtClean="0"/>
              <a:t>The Human Protein Atlas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/>
                </a:solidFill>
                <a:hlinkClick r:id="rId1"/>
              </a:rPr>
              <a:t>https://www.proteinatlas.org/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2"/>
                </a:solidFill>
              </a:rPr>
              <a:t>基于人类蛋白质图谱</a:t>
            </a:r>
            <a:r>
              <a:rPr lang="zh-CN" altLang="en-US" sz="1600" dirty="0" smtClean="0">
                <a:solidFill>
                  <a:schemeClr val="tx2"/>
                </a:solidFill>
              </a:rPr>
              <a:t>的分析</a:t>
            </a:r>
            <a:r>
              <a:rPr lang="zh-CN" altLang="en-US" sz="1600" dirty="0">
                <a:solidFill>
                  <a:schemeClr val="tx2"/>
                </a:solidFill>
              </a:rPr>
              <a:t>结果，包括与癌症相关的详细蛋白质图谱，血液中蛋白质种类和数量，以及市场上被批准的所有药物所作用的目标蛋白质。</a:t>
            </a:r>
            <a:endParaRPr lang="en-US" altLang="zh-CN" sz="1600" dirty="0">
              <a:solidFill>
                <a:schemeClr val="tx2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12757" y="859275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简介</a:t>
            </a:r>
            <a:endParaRPr lang="zh-CN" altLang="en-US" b="1" dirty="0"/>
          </a:p>
        </p:txBody>
      </p:sp>
      <p:sp>
        <p:nvSpPr>
          <p:cNvPr id="13" name="矩形 12"/>
          <p:cNvSpPr/>
          <p:nvPr/>
        </p:nvSpPr>
        <p:spPr>
          <a:xfrm>
            <a:off x="1522570" y="41190"/>
            <a:ext cx="1608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rgbClr val="D15A3E"/>
                  </a:solidFill>
                  <a:prstDash val="solid"/>
                </a:ln>
                <a:solidFill>
                  <a:srgbClr val="D15A3E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HLA</a:t>
            </a:r>
            <a:endParaRPr lang="zh-CN" altLang="en-US" sz="5400" b="1" cap="none" spc="0" dirty="0">
              <a:ln w="12700">
                <a:solidFill>
                  <a:srgbClr val="D15A3E"/>
                </a:solidFill>
                <a:prstDash val="solid"/>
              </a:ln>
              <a:solidFill>
                <a:srgbClr val="D15A3E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53265" y="41190"/>
            <a:ext cx="21467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2700">
                  <a:solidFill>
                    <a:srgbClr val="D15A3E"/>
                  </a:solidFill>
                  <a:prstDash val="solid"/>
                </a:ln>
                <a:solidFill>
                  <a:srgbClr val="D15A3E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TCGA</a:t>
            </a:r>
            <a:endParaRPr lang="zh-CN" altLang="en-US" sz="5400" b="1" cap="none" spc="0" dirty="0">
              <a:ln w="12700">
                <a:solidFill>
                  <a:srgbClr val="D15A3E"/>
                </a:solidFill>
                <a:prstDash val="solid"/>
              </a:ln>
              <a:solidFill>
                <a:srgbClr val="D15A3E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1393842" y="1517824"/>
          <a:ext cx="8915400" cy="407669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131187"/>
                <a:gridCol w="5784213"/>
              </a:tblGrid>
              <a:tr h="5686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chemeClr val="bg1"/>
                          </a:solidFill>
                        </a:rPr>
                        <a:t>   </a:t>
                      </a:r>
                      <a:r>
                        <a:rPr lang="en-US" altLang="zh-CN" sz="16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zh-CN" altLang="en-US" sz="1600" b="1" baseline="0" dirty="0" smtClean="0">
                          <a:solidFill>
                            <a:schemeClr val="bg1"/>
                          </a:solidFill>
                        </a:rPr>
                        <a:t>数据类型</a:t>
                      </a:r>
                      <a:endParaRPr lang="zh-CN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solidFill>
                            <a:schemeClr val="bg1"/>
                          </a:solidFill>
                        </a:rPr>
                        <a:t>数据说明</a:t>
                      </a:r>
                      <a:endParaRPr lang="zh-CN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5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Clinical</a:t>
                      </a:r>
                      <a:endParaRPr lang="zh-CN" altLang="en-US" sz="16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</a:rPr>
                        <a:t>患者基本情况、临床分期、病理诊断和随访信息（存活）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04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Mutation</a:t>
                      </a:r>
                      <a:endParaRPr lang="zh-CN" altLang="en-US" sz="16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</a:rPr>
                        <a:t>肿瘤组织</a:t>
                      </a: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</a:rPr>
                        <a:t>DNA</a:t>
                      </a: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</a:rPr>
                        <a:t>测序数据相对参考基因组序列所得的突变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04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mRNA</a:t>
                      </a:r>
                      <a:endParaRPr lang="zh-CN" altLang="en-US" sz="16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</a:rPr>
                        <a:t>表达谱芯片、外显芯片、</a:t>
                      </a: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</a:rPr>
                        <a:t>mRNA</a:t>
                      </a: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</a:rPr>
                        <a:t>测序和总</a:t>
                      </a: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</a:rPr>
                        <a:t>RNA</a:t>
                      </a: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</a:rPr>
                        <a:t>测序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8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/>
                        <a:t>miRNA</a:t>
                      </a:r>
                      <a:endParaRPr lang="zh-CN" altLang="en-US" sz="16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由</a:t>
                      </a:r>
                      <a:r>
                        <a:rPr lang="en-US" altLang="zh-CN" sz="1600" dirty="0" err="1" smtClean="0"/>
                        <a:t>miRNA</a:t>
                      </a:r>
                      <a:r>
                        <a:rPr lang="zh-CN" altLang="en-US" sz="1600" dirty="0" smtClean="0"/>
                        <a:t>芯片或者</a:t>
                      </a:r>
                      <a:r>
                        <a:rPr lang="en-US" altLang="zh-CN" sz="1600" dirty="0" err="1" smtClean="0"/>
                        <a:t>miRNA</a:t>
                      </a:r>
                      <a:r>
                        <a:rPr lang="zh-CN" altLang="en-US" sz="1600" dirty="0" smtClean="0"/>
                        <a:t>测序所得的表达值</a:t>
                      </a:r>
                      <a:endParaRPr lang="en-US" altLang="zh-CN" sz="1600" dirty="0" smtClean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29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Copy</a:t>
                      </a:r>
                      <a:r>
                        <a:rPr lang="en-US" altLang="zh-CN" sz="1600" baseline="0" dirty="0" smtClean="0"/>
                        <a:t> Number</a:t>
                      </a:r>
                      <a:endParaRPr lang="zh-CN" altLang="en-US" sz="16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由</a:t>
                      </a:r>
                      <a:r>
                        <a:rPr lang="en-US" altLang="zh-CN" sz="1600" dirty="0" smtClean="0"/>
                        <a:t>SNP</a:t>
                      </a:r>
                      <a:r>
                        <a:rPr lang="zh-CN" altLang="en-US" sz="1600" dirty="0" smtClean="0"/>
                        <a:t>芯片所得肿瘤组织相对正常组织的基因组拷贝数变化</a:t>
                      </a:r>
                      <a:endParaRPr lang="en-US" altLang="zh-CN" sz="1600" dirty="0" smtClean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1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Protein</a:t>
                      </a:r>
                      <a:endParaRPr lang="zh-CN" altLang="en-US" sz="16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由反向蛋白芯片检测</a:t>
                      </a:r>
                      <a:r>
                        <a:rPr lang="en-US" altLang="zh-CN" sz="1600" dirty="0" smtClean="0"/>
                        <a:t>200</a:t>
                      </a:r>
                      <a:r>
                        <a:rPr lang="zh-CN" altLang="en-US" sz="1600" dirty="0" smtClean="0"/>
                        <a:t>种肿瘤相关蛋白质的表达量</a:t>
                      </a:r>
                      <a:endParaRPr lang="en-US" altLang="zh-CN" sz="1600" dirty="0" smtClean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06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Methylation</a:t>
                      </a:r>
                      <a:endParaRPr lang="zh-CN" altLang="en-US" sz="16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甲基化芯片或者甲基化测序所得的甲基化数据</a:t>
                      </a:r>
                      <a:endParaRPr lang="zh-CN" altLang="en-US" sz="16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212757" y="859275"/>
            <a:ext cx="215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数据类型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95" y="264602"/>
            <a:ext cx="9303796" cy="6123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66" y="123568"/>
            <a:ext cx="8006814" cy="658000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91825" y="1369669"/>
            <a:ext cx="3317211" cy="352039"/>
          </a:xfrm>
          <a:prstGeom prst="rect">
            <a:avLst/>
          </a:prstGeom>
          <a:noFill/>
          <a:ln w="28575">
            <a:solidFill>
              <a:srgbClr val="D15A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065" y="0"/>
            <a:ext cx="10700106" cy="66865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5" y="82657"/>
            <a:ext cx="9303796" cy="612384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70759" y="1621630"/>
            <a:ext cx="2098673" cy="1365819"/>
          </a:xfrm>
          <a:prstGeom prst="rect">
            <a:avLst/>
          </a:prstGeom>
          <a:noFill/>
          <a:ln w="28575">
            <a:solidFill>
              <a:srgbClr val="D15A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49" y="205946"/>
            <a:ext cx="8151084" cy="6086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697" y="123567"/>
            <a:ext cx="6907411" cy="613718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25484" y="2132377"/>
            <a:ext cx="1688353" cy="248358"/>
          </a:xfrm>
          <a:prstGeom prst="rect">
            <a:avLst/>
          </a:prstGeom>
          <a:noFill/>
          <a:ln w="28575">
            <a:solidFill>
              <a:srgbClr val="D15A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2" y="140043"/>
            <a:ext cx="10975201" cy="601362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69030" y="1349782"/>
            <a:ext cx="10140375" cy="363687"/>
          </a:xfrm>
          <a:prstGeom prst="rect">
            <a:avLst/>
          </a:prstGeom>
          <a:noFill/>
          <a:ln w="28575">
            <a:solidFill>
              <a:srgbClr val="D15A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04" y="255372"/>
            <a:ext cx="10562658" cy="6030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1454769" y="1543931"/>
            <a:ext cx="9359988" cy="24609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hlinkClick r:id="rId1"/>
              </a:rPr>
              <a:t>https://commonfund.nih.gov/GTex</a:t>
            </a:r>
            <a:endParaRPr lang="en-US" altLang="zh-CN" sz="1600" b="1" dirty="0" smtClean="0"/>
          </a:p>
          <a:p>
            <a:pPr>
              <a:lnSpc>
                <a:spcPct val="150000"/>
              </a:lnSpc>
            </a:pPr>
            <a:r>
              <a:rPr lang="zh-CN" altLang="en-US" sz="1600" b="1" dirty="0" smtClean="0"/>
              <a:t>一</a:t>
            </a:r>
            <a:r>
              <a:rPr lang="zh-CN" altLang="en-US" sz="1600" b="1" dirty="0"/>
              <a:t>期</a:t>
            </a:r>
            <a:endParaRPr lang="zh-CN" altLang="en-US" sz="1600" b="1" dirty="0"/>
          </a:p>
          <a:p>
            <a:pPr fontAlgn="base"/>
            <a:r>
              <a:rPr lang="en-US" altLang="zh-CN" sz="1600" b="1" dirty="0">
                <a:solidFill>
                  <a:schemeClr val="tx1"/>
                </a:solidFill>
              </a:rPr>
              <a:t>2015</a:t>
            </a:r>
            <a:r>
              <a:rPr lang="zh-CN" altLang="en-US" sz="1600" b="1" dirty="0">
                <a:solidFill>
                  <a:schemeClr val="tx1"/>
                </a:solidFill>
              </a:rPr>
              <a:t>年，</a:t>
            </a:r>
            <a:r>
              <a:rPr lang="en-US" altLang="zh-CN" sz="1600" dirty="0" err="1">
                <a:solidFill>
                  <a:schemeClr val="tx1"/>
                </a:solidFill>
              </a:rPr>
              <a:t>GTEx</a:t>
            </a:r>
            <a:r>
              <a:rPr lang="zh-CN" altLang="en-US" sz="1600" dirty="0">
                <a:solidFill>
                  <a:schemeClr val="tx1"/>
                </a:solidFill>
              </a:rPr>
              <a:t>发布了第一个阶段性成果</a:t>
            </a:r>
            <a:r>
              <a:rPr lang="zh-CN" altLang="en-US" sz="1600" dirty="0" smtClean="0">
                <a:solidFill>
                  <a:schemeClr val="tx1"/>
                </a:solidFill>
              </a:rPr>
              <a:t>，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GTEx</a:t>
            </a:r>
            <a:r>
              <a:rPr lang="zh-CN" altLang="en-US" sz="1600" dirty="0">
                <a:solidFill>
                  <a:schemeClr val="tx1"/>
                </a:solidFill>
              </a:rPr>
              <a:t>的研究从</a:t>
            </a:r>
            <a:r>
              <a:rPr lang="en-US" altLang="zh-CN" sz="1600" b="1" dirty="0">
                <a:solidFill>
                  <a:schemeClr val="tx1"/>
                </a:solidFill>
              </a:rPr>
              <a:t>175</a:t>
            </a:r>
            <a:r>
              <a:rPr lang="zh-CN" altLang="en-US" sz="1600" b="1" dirty="0">
                <a:solidFill>
                  <a:schemeClr val="tx1"/>
                </a:solidFill>
              </a:rPr>
              <a:t>名死者身上采集到了</a:t>
            </a:r>
            <a:r>
              <a:rPr lang="en-US" altLang="zh-CN" sz="1600" b="1" dirty="0">
                <a:solidFill>
                  <a:schemeClr val="tx1"/>
                </a:solidFill>
              </a:rPr>
              <a:t>1641</a:t>
            </a:r>
            <a:r>
              <a:rPr lang="zh-CN" altLang="en-US" sz="1600" b="1" dirty="0">
                <a:solidFill>
                  <a:schemeClr val="tx1"/>
                </a:solidFill>
              </a:rPr>
              <a:t>个尸检样本，这些样本来自</a:t>
            </a:r>
            <a:r>
              <a:rPr lang="en-US" altLang="zh-CN" sz="1600" b="1" dirty="0">
                <a:solidFill>
                  <a:schemeClr val="tx1"/>
                </a:solidFill>
              </a:rPr>
              <a:t>54</a:t>
            </a:r>
            <a:r>
              <a:rPr lang="zh-CN" altLang="en-US" sz="1600" b="1" dirty="0">
                <a:solidFill>
                  <a:schemeClr val="tx1"/>
                </a:solidFill>
              </a:rPr>
              <a:t>个不同的身体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部位</a:t>
            </a:r>
            <a:r>
              <a:rPr lang="zh-CN" altLang="en-US" sz="1600" dirty="0" smtClean="0">
                <a:solidFill>
                  <a:schemeClr val="tx1"/>
                </a:solidFill>
              </a:rPr>
              <a:t>、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fontAlgn="base"/>
            <a:endParaRPr lang="en-US" altLang="zh-CN" sz="1600" b="1" dirty="0">
              <a:solidFill>
                <a:schemeClr val="tx1"/>
              </a:solidFill>
            </a:endParaRPr>
          </a:p>
          <a:p>
            <a:pPr fontAlgn="base"/>
            <a:r>
              <a:rPr lang="zh-CN" altLang="en-US" sz="1600" b="1" dirty="0" smtClean="0"/>
              <a:t>二</a:t>
            </a:r>
            <a:r>
              <a:rPr lang="zh-CN" altLang="en-US" sz="1600" b="1" dirty="0"/>
              <a:t>期</a:t>
            </a:r>
            <a:endParaRPr lang="zh-CN" altLang="en-US" sz="1600" b="1" dirty="0"/>
          </a:p>
          <a:p>
            <a:pPr fontAlgn="base"/>
            <a:r>
              <a:rPr lang="zh-CN" altLang="en-US" sz="1600" b="1" dirty="0">
                <a:solidFill>
                  <a:schemeClr val="tx1"/>
                </a:solidFill>
              </a:rPr>
              <a:t>在</a:t>
            </a:r>
            <a:r>
              <a:rPr lang="en-US" altLang="zh-CN" sz="1600" b="1" dirty="0">
                <a:solidFill>
                  <a:schemeClr val="tx1"/>
                </a:solidFill>
              </a:rPr>
              <a:t>2017</a:t>
            </a:r>
            <a:r>
              <a:rPr lang="zh-CN" altLang="en-US" sz="1600" b="1" dirty="0">
                <a:solidFill>
                  <a:schemeClr val="tx1"/>
                </a:solidFill>
              </a:rPr>
              <a:t>年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，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GTEx</a:t>
            </a:r>
            <a:r>
              <a:rPr lang="zh-CN" altLang="en-US" sz="1600" dirty="0">
                <a:solidFill>
                  <a:schemeClr val="tx1"/>
                </a:solidFill>
              </a:rPr>
              <a:t>研究联盟的研究收集并研究了来自</a:t>
            </a:r>
            <a:r>
              <a:rPr lang="en-US" altLang="zh-CN" sz="1600" dirty="0">
                <a:solidFill>
                  <a:schemeClr val="tx1"/>
                </a:solidFill>
              </a:rPr>
              <a:t>449</a:t>
            </a:r>
            <a:r>
              <a:rPr lang="zh-CN" altLang="en-US" sz="1600" dirty="0">
                <a:solidFill>
                  <a:schemeClr val="tx1"/>
                </a:solidFill>
              </a:rPr>
              <a:t>名生前健康的人类捐献者的</a:t>
            </a:r>
            <a:r>
              <a:rPr lang="en-US" altLang="zh-CN" sz="1600" b="1" dirty="0">
                <a:solidFill>
                  <a:schemeClr val="tx1"/>
                </a:solidFill>
              </a:rPr>
              <a:t>7000</a:t>
            </a:r>
            <a:r>
              <a:rPr lang="zh-CN" altLang="en-US" sz="1600" b="1" dirty="0">
                <a:solidFill>
                  <a:schemeClr val="tx1"/>
                </a:solidFill>
              </a:rPr>
              <a:t>多份尸检样本</a:t>
            </a:r>
            <a:r>
              <a:rPr lang="zh-CN" altLang="en-US" sz="1600" dirty="0">
                <a:solidFill>
                  <a:schemeClr val="tx1"/>
                </a:solidFill>
              </a:rPr>
              <a:t>，涵盖</a:t>
            </a:r>
            <a:r>
              <a:rPr lang="en-US" altLang="zh-CN" sz="1600" dirty="0">
                <a:solidFill>
                  <a:schemeClr val="tx1"/>
                </a:solidFill>
              </a:rPr>
              <a:t>44</a:t>
            </a:r>
            <a:r>
              <a:rPr lang="zh-CN" altLang="en-US" sz="1600" dirty="0">
                <a:solidFill>
                  <a:schemeClr val="tx1"/>
                </a:solidFill>
              </a:rPr>
              <a:t>个组织（</a:t>
            </a:r>
            <a:r>
              <a:rPr lang="en-US" altLang="zh-CN" sz="1600" dirty="0">
                <a:solidFill>
                  <a:schemeClr val="tx1"/>
                </a:solidFill>
              </a:rPr>
              <a:t>42</a:t>
            </a:r>
            <a:r>
              <a:rPr lang="zh-CN" altLang="en-US" sz="1600" dirty="0">
                <a:solidFill>
                  <a:schemeClr val="tx1"/>
                </a:solidFill>
              </a:rPr>
              <a:t>种不同的组织类型），包括</a:t>
            </a:r>
            <a:r>
              <a:rPr lang="en-US" altLang="zh-CN" sz="1600" dirty="0">
                <a:solidFill>
                  <a:schemeClr val="tx1"/>
                </a:solidFill>
              </a:rPr>
              <a:t>31</a:t>
            </a:r>
            <a:r>
              <a:rPr lang="zh-CN" altLang="en-US" sz="1600" dirty="0">
                <a:solidFill>
                  <a:schemeClr val="tx1"/>
                </a:solidFill>
              </a:rPr>
              <a:t>个实体器官组织、</a:t>
            </a:r>
            <a:r>
              <a:rPr lang="en-US" altLang="zh-CN" sz="1600" dirty="0">
                <a:solidFill>
                  <a:schemeClr val="tx1"/>
                </a:solidFill>
              </a:rPr>
              <a:t>10</a:t>
            </a:r>
            <a:r>
              <a:rPr lang="zh-CN" altLang="en-US" sz="1600" dirty="0">
                <a:solidFill>
                  <a:schemeClr val="tx1"/>
                </a:solidFill>
              </a:rPr>
              <a:t>个脑分区、全血、两个来自捐献者血液和皮肤的</a:t>
            </a:r>
            <a:r>
              <a:rPr lang="zh-CN" altLang="en-US" sz="1600" dirty="0" smtClean="0">
                <a:solidFill>
                  <a:schemeClr val="tx1"/>
                </a:solidFill>
              </a:rPr>
              <a:t>细胞系。</a:t>
            </a:r>
            <a:endParaRPr lang="en-US" altLang="zh-CN" sz="1600" dirty="0">
              <a:solidFill>
                <a:schemeClr val="tx2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12757" y="859275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简介</a:t>
            </a:r>
            <a:endParaRPr lang="zh-CN" altLang="en-US" b="1" dirty="0"/>
          </a:p>
        </p:txBody>
      </p:sp>
      <p:sp>
        <p:nvSpPr>
          <p:cNvPr id="13" name="矩形 12"/>
          <p:cNvSpPr/>
          <p:nvPr/>
        </p:nvSpPr>
        <p:spPr>
          <a:xfrm>
            <a:off x="1330210" y="41190"/>
            <a:ext cx="1992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err="1" smtClean="0">
                <a:ln w="12700">
                  <a:solidFill>
                    <a:srgbClr val="D15A3E"/>
                  </a:solidFill>
                  <a:prstDash val="solid"/>
                </a:ln>
                <a:solidFill>
                  <a:srgbClr val="D15A3E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GTE</a:t>
            </a:r>
            <a:r>
              <a:rPr lang="en-US" altLang="zh-CN" sz="5400" b="1" dirty="0" err="1">
                <a:ln w="12700">
                  <a:solidFill>
                    <a:srgbClr val="D15A3E"/>
                  </a:solidFill>
                  <a:prstDash val="solid"/>
                </a:ln>
                <a:solidFill>
                  <a:srgbClr val="D15A3E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x</a:t>
            </a:r>
            <a:endParaRPr lang="zh-CN" altLang="en-US" sz="5400" b="1" cap="none" spc="0" dirty="0">
              <a:ln w="12700">
                <a:solidFill>
                  <a:srgbClr val="D15A3E"/>
                </a:solidFill>
                <a:prstDash val="solid"/>
              </a:ln>
              <a:solidFill>
                <a:srgbClr val="D15A3E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212756" y="859275"/>
            <a:ext cx="3348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下载  </a:t>
            </a:r>
            <a:r>
              <a:rPr lang="en-US" altLang="zh-CN" b="1" dirty="0" smtClean="0"/>
              <a:t>from </a:t>
            </a:r>
            <a:r>
              <a:rPr lang="en-US" altLang="zh-CN" b="1" dirty="0" err="1"/>
              <a:t>Xena</a:t>
            </a:r>
            <a:r>
              <a:rPr lang="en-US" altLang="zh-CN" b="1" dirty="0"/>
              <a:t> Browser </a:t>
            </a:r>
            <a:endParaRPr lang="zh-CN" altLang="en-US" b="1" dirty="0"/>
          </a:p>
        </p:txBody>
      </p:sp>
      <p:sp>
        <p:nvSpPr>
          <p:cNvPr id="13" name="矩形 12"/>
          <p:cNvSpPr/>
          <p:nvPr/>
        </p:nvSpPr>
        <p:spPr>
          <a:xfrm>
            <a:off x="1330210" y="41190"/>
            <a:ext cx="1992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err="1" smtClean="0">
                <a:ln w="12700">
                  <a:solidFill>
                    <a:srgbClr val="D15A3E"/>
                  </a:solidFill>
                  <a:prstDash val="solid"/>
                </a:ln>
                <a:solidFill>
                  <a:srgbClr val="D15A3E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GTE</a:t>
            </a:r>
            <a:r>
              <a:rPr lang="en-US" altLang="zh-CN" sz="5400" b="1" dirty="0" err="1">
                <a:ln w="12700">
                  <a:solidFill>
                    <a:srgbClr val="D15A3E"/>
                  </a:solidFill>
                  <a:prstDash val="solid"/>
                </a:ln>
                <a:solidFill>
                  <a:srgbClr val="D15A3E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x</a:t>
            </a:r>
            <a:endParaRPr lang="zh-CN" altLang="en-US" sz="5400" b="1" cap="none" spc="0" dirty="0">
              <a:ln w="12700">
                <a:solidFill>
                  <a:srgbClr val="D15A3E"/>
                </a:solidFill>
                <a:prstDash val="solid"/>
              </a:ln>
              <a:solidFill>
                <a:srgbClr val="D15A3E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92" y="1485654"/>
            <a:ext cx="6529554" cy="4406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53265" y="41190"/>
            <a:ext cx="21467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2700">
                  <a:solidFill>
                    <a:srgbClr val="D15A3E"/>
                  </a:solidFill>
                  <a:prstDash val="solid"/>
                </a:ln>
                <a:solidFill>
                  <a:srgbClr val="D15A3E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TCGA</a:t>
            </a:r>
            <a:endParaRPr lang="zh-CN" altLang="en-US" sz="5400" b="1" cap="none" spc="0" dirty="0">
              <a:ln w="12700">
                <a:solidFill>
                  <a:srgbClr val="D15A3E"/>
                </a:solidFill>
                <a:prstDash val="solid"/>
              </a:ln>
              <a:solidFill>
                <a:srgbClr val="D15A3E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" t="2404" r="-1"/>
          <a:stretch>
            <a:fillRect/>
          </a:stretch>
        </p:blipFill>
        <p:spPr>
          <a:xfrm>
            <a:off x="1466335" y="1404031"/>
            <a:ext cx="8367886" cy="420754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12757" y="859275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详尽</a:t>
            </a:r>
            <a:r>
              <a:rPr lang="zh-CN" altLang="en-US" b="1" dirty="0" smtClean="0"/>
              <a:t>的临床背景资料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1371351" y="1729008"/>
            <a:ext cx="7472956" cy="417085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/>
              <a:t>肝细胞癌基因表达图谱 </a:t>
            </a:r>
            <a:r>
              <a:rPr lang="en-US" altLang="zh-CN" sz="1800" u="sng" dirty="0" smtClean="0">
                <a:hlinkClick r:id="rId1"/>
              </a:rPr>
              <a:t>http</a:t>
            </a:r>
            <a:r>
              <a:rPr lang="en-US" altLang="zh-CN" sz="1800" u="sng" dirty="0">
                <a:hlinkClick r:id="rId1"/>
              </a:rPr>
              <a:t>://</a:t>
            </a:r>
            <a:r>
              <a:rPr lang="en-US" altLang="zh-CN" sz="1800" u="sng" dirty="0" smtClean="0">
                <a:hlinkClick r:id="rId1"/>
              </a:rPr>
              <a:t>lifeome.net/database/hccdb</a:t>
            </a:r>
            <a:endParaRPr lang="en-US" altLang="zh-CN" sz="1800" u="sng" dirty="0" smtClean="0"/>
          </a:p>
          <a:p>
            <a:pPr>
              <a:lnSpc>
                <a:spcPct val="150000"/>
              </a:lnSpc>
            </a:pPr>
            <a:endParaRPr lang="en-US" altLang="zh-CN" sz="1800" u="sng" dirty="0" smtClean="0"/>
          </a:p>
          <a:p>
            <a:r>
              <a:rPr lang="en-US" altLang="zh-CN" sz="1800" dirty="0"/>
              <a:t>HCCDB: A Database of </a:t>
            </a:r>
            <a:r>
              <a:rPr lang="en-US" altLang="zh-CN" sz="1800" dirty="0" smtClean="0"/>
              <a:t>Hepatocellular Carcinoma </a:t>
            </a:r>
            <a:r>
              <a:rPr lang="en-US" altLang="zh-CN" sz="1800" dirty="0"/>
              <a:t>Expression Atlas</a:t>
            </a:r>
            <a:endParaRPr lang="en-US" altLang="zh-CN" sz="1800" u="sng" dirty="0" smtClean="0"/>
          </a:p>
          <a:p>
            <a:endParaRPr lang="en-US" altLang="zh-CN" sz="18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solidFill>
                  <a:schemeClr val="tx1"/>
                </a:solidFill>
              </a:rPr>
              <a:t>包含</a:t>
            </a:r>
            <a:r>
              <a:rPr lang="zh-CN" altLang="en-US" sz="1800" dirty="0">
                <a:solidFill>
                  <a:schemeClr val="tx1"/>
                </a:solidFill>
              </a:rPr>
              <a:t>近四千例临床样本基因表达</a:t>
            </a:r>
            <a:r>
              <a:rPr lang="zh-CN" altLang="en-US" sz="1800" dirty="0" smtClean="0">
                <a:solidFill>
                  <a:schemeClr val="tx1"/>
                </a:solidFill>
              </a:rPr>
              <a:t>数据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solidFill>
                  <a:schemeClr val="tx1"/>
                </a:solidFill>
              </a:rPr>
              <a:t>整合了</a:t>
            </a:r>
            <a:r>
              <a:rPr lang="en-US" altLang="zh-CN" sz="1800" dirty="0" err="1" smtClean="0">
                <a:solidFill>
                  <a:schemeClr val="tx1"/>
                </a:solidFill>
              </a:rPr>
              <a:t>GTEx</a:t>
            </a:r>
            <a:r>
              <a:rPr lang="zh-CN" altLang="en-US" sz="1800" dirty="0" smtClean="0">
                <a:solidFill>
                  <a:schemeClr val="tx1"/>
                </a:solidFill>
              </a:rPr>
              <a:t>正常组织和</a:t>
            </a:r>
            <a:r>
              <a:rPr lang="en-US" altLang="zh-CN" sz="1800" dirty="0" smtClean="0">
                <a:solidFill>
                  <a:schemeClr val="tx1"/>
                </a:solidFill>
              </a:rPr>
              <a:t>TCGA</a:t>
            </a:r>
            <a:r>
              <a:rPr lang="zh-CN" altLang="en-US" sz="1800" dirty="0">
                <a:solidFill>
                  <a:schemeClr val="tx1"/>
                </a:solidFill>
              </a:rPr>
              <a:t>肿瘤</a:t>
            </a:r>
            <a:r>
              <a:rPr lang="zh-CN" altLang="en-US" sz="1800" dirty="0" smtClean="0">
                <a:solidFill>
                  <a:schemeClr val="tx1"/>
                </a:solidFill>
              </a:rPr>
              <a:t>样本</a:t>
            </a:r>
            <a:endParaRPr lang="zh-CN" alt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solidFill>
                  <a:schemeClr val="tx1"/>
                </a:solidFill>
              </a:rPr>
              <a:t>建立</a:t>
            </a:r>
            <a:r>
              <a:rPr lang="en-US" altLang="zh-CN" sz="1800" dirty="0">
                <a:solidFill>
                  <a:schemeClr val="tx1"/>
                </a:solidFill>
              </a:rPr>
              <a:t>HCC</a:t>
            </a:r>
            <a:r>
              <a:rPr lang="zh-CN" altLang="en-US" sz="1800" dirty="0">
                <a:solidFill>
                  <a:schemeClr val="tx1"/>
                </a:solidFill>
              </a:rPr>
              <a:t>一致差异表达</a:t>
            </a:r>
            <a:r>
              <a:rPr lang="zh-CN" altLang="en-US" sz="1800" dirty="0" smtClean="0">
                <a:solidFill>
                  <a:schemeClr val="tx1"/>
                </a:solidFill>
              </a:rPr>
              <a:t>图谱</a:t>
            </a:r>
            <a:endParaRPr lang="en-US" altLang="zh-CN" sz="18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800" dirty="0" smtClean="0"/>
          </a:p>
          <a:p>
            <a:pPr>
              <a:lnSpc>
                <a:spcPct val="150000"/>
              </a:lnSpc>
            </a:pPr>
            <a:endParaRPr lang="en-US" altLang="zh-CN" sz="1800" dirty="0"/>
          </a:p>
          <a:p>
            <a:pPr>
              <a:lnSpc>
                <a:spcPct val="150000"/>
              </a:lnSpc>
            </a:pPr>
            <a:endParaRPr lang="en-US" altLang="zh-CN" sz="1800" dirty="0" smtClean="0"/>
          </a:p>
          <a:p>
            <a:pPr>
              <a:lnSpc>
                <a:spcPct val="150000"/>
              </a:lnSpc>
            </a:pPr>
            <a:endParaRPr lang="en-US" altLang="zh-CN" sz="18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38417" y="62367"/>
            <a:ext cx="26853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rgbClr val="D15A3E"/>
                  </a:solidFill>
                  <a:prstDash val="solid"/>
                </a:ln>
                <a:solidFill>
                  <a:srgbClr val="D15A3E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HCCDB</a:t>
            </a:r>
            <a:endParaRPr lang="zh-CN" altLang="en-US" sz="5400" b="1" cap="none" spc="0" dirty="0">
              <a:ln w="12700">
                <a:solidFill>
                  <a:srgbClr val="D15A3E"/>
                </a:solidFill>
                <a:prstDash val="solid"/>
              </a:ln>
              <a:solidFill>
                <a:srgbClr val="D15A3E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30595" y="891040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简介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38417" y="62367"/>
            <a:ext cx="26853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rgbClr val="D15A3E"/>
                  </a:solidFill>
                  <a:prstDash val="solid"/>
                </a:ln>
                <a:solidFill>
                  <a:srgbClr val="D15A3E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HCCDB</a:t>
            </a:r>
            <a:endParaRPr lang="zh-CN" altLang="en-US" sz="5400" b="1" cap="none" spc="0" dirty="0">
              <a:ln w="12700">
                <a:solidFill>
                  <a:srgbClr val="D15A3E"/>
                </a:solidFill>
                <a:prstDash val="solid"/>
              </a:ln>
              <a:solidFill>
                <a:srgbClr val="D15A3E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30595" y="891040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背景</a:t>
            </a:r>
            <a:endParaRPr lang="zh-CN" altLang="en-US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" t="14969" r="4595" b="13612"/>
          <a:stretch>
            <a:fillRect/>
          </a:stretch>
        </p:blipFill>
        <p:spPr>
          <a:xfrm>
            <a:off x="1444001" y="1578141"/>
            <a:ext cx="9539416" cy="43141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38417" y="62367"/>
            <a:ext cx="26853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rgbClr val="D15A3E"/>
                  </a:solidFill>
                  <a:prstDash val="solid"/>
                </a:ln>
                <a:solidFill>
                  <a:srgbClr val="D15A3E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HCCDB</a:t>
            </a:r>
            <a:endParaRPr lang="zh-CN" altLang="en-US" sz="5400" b="1" cap="none" spc="0" dirty="0">
              <a:ln w="12700">
                <a:solidFill>
                  <a:srgbClr val="D15A3E"/>
                </a:solidFill>
                <a:prstDash val="solid"/>
              </a:ln>
              <a:solidFill>
                <a:srgbClr val="D15A3E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30595" y="891040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简介</a:t>
            </a:r>
            <a:endParaRPr lang="zh-CN" altLang="en-US" b="1" dirty="0"/>
          </a:p>
        </p:txBody>
      </p:sp>
      <p:pic>
        <p:nvPicPr>
          <p:cNvPr id="1025" name="Picture 1" descr="C://Users/Administrator/AppData/Local/YNote/data/qq13A9A13C6424C9C73AAAAEC3658DB270/53e0d5db1f154b6a9e0ef4ad04391920/355d089b932e4acc8bf9c5f0873f125a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9" t="13477" r="11899" b="9579"/>
          <a:stretch>
            <a:fillRect/>
          </a:stretch>
        </p:blipFill>
        <p:spPr bwMode="auto">
          <a:xfrm>
            <a:off x="1525476" y="1385090"/>
            <a:ext cx="8483600" cy="4762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820833" y="86232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38417" y="62367"/>
            <a:ext cx="26853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rgbClr val="D15A3E"/>
                  </a:solidFill>
                  <a:prstDash val="solid"/>
                </a:ln>
                <a:solidFill>
                  <a:srgbClr val="D15A3E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HCCDB</a:t>
            </a:r>
            <a:endParaRPr lang="zh-CN" altLang="en-US" sz="5400" b="1" cap="none" spc="0" dirty="0">
              <a:ln w="12700">
                <a:solidFill>
                  <a:srgbClr val="D15A3E"/>
                </a:solidFill>
                <a:prstDash val="solid"/>
              </a:ln>
              <a:solidFill>
                <a:srgbClr val="D15A3E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30595" y="891040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功能实现</a:t>
            </a:r>
            <a:endParaRPr lang="zh-CN" altLang="en-US" b="1" dirty="0"/>
          </a:p>
        </p:txBody>
      </p:sp>
      <p:pic>
        <p:nvPicPr>
          <p:cNvPr id="2049" name="Picture 1" descr="C://Users/Administrator/AppData/Local/YNote/data/qq13A9A13C6424C9C73AAAAEC3658DB270/3f123a2a154c484f824eccd571832aeb/57be7c52cabf4e5b8ce851891dd281e7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" t="13756" r="22653" b="12866"/>
          <a:stretch>
            <a:fillRect/>
          </a:stretch>
        </p:blipFill>
        <p:spPr bwMode="auto">
          <a:xfrm>
            <a:off x="1420255" y="1428716"/>
            <a:ext cx="7143750" cy="42005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38417" y="62367"/>
            <a:ext cx="26853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rgbClr val="D15A3E"/>
                  </a:solidFill>
                  <a:prstDash val="solid"/>
                </a:ln>
                <a:solidFill>
                  <a:srgbClr val="D15A3E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HCCDB</a:t>
            </a:r>
            <a:endParaRPr lang="zh-CN" altLang="en-US" sz="5400" b="1" cap="none" spc="0" dirty="0">
              <a:ln w="12700">
                <a:solidFill>
                  <a:srgbClr val="D15A3E"/>
                </a:solidFill>
                <a:prstDash val="solid"/>
              </a:ln>
              <a:solidFill>
                <a:srgbClr val="D15A3E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30595" y="891040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4D</a:t>
            </a:r>
            <a:r>
              <a:rPr lang="zh-CN" altLang="en-US" b="1" dirty="0" smtClean="0"/>
              <a:t>基因表达</a:t>
            </a:r>
            <a:endParaRPr lang="zh-CN" altLang="en-US" b="1" dirty="0"/>
          </a:p>
        </p:txBody>
      </p:sp>
      <p:grpSp>
        <p:nvGrpSpPr>
          <p:cNvPr id="5" name="组合 4"/>
          <p:cNvGrpSpPr/>
          <p:nvPr/>
        </p:nvGrpSpPr>
        <p:grpSpPr>
          <a:xfrm>
            <a:off x="1234690" y="1260372"/>
            <a:ext cx="9889934" cy="4639489"/>
            <a:chOff x="1434103" y="1260373"/>
            <a:chExt cx="9889934" cy="4639489"/>
          </a:xfrm>
        </p:grpSpPr>
        <p:grpSp>
          <p:nvGrpSpPr>
            <p:cNvPr id="3" name="组合 2"/>
            <p:cNvGrpSpPr/>
            <p:nvPr/>
          </p:nvGrpSpPr>
          <p:grpSpPr>
            <a:xfrm>
              <a:off x="1437831" y="1260373"/>
              <a:ext cx="9886206" cy="4639489"/>
              <a:chOff x="1437831" y="1260373"/>
              <a:chExt cx="9886206" cy="4639489"/>
            </a:xfrm>
          </p:grpSpPr>
          <p:pic>
            <p:nvPicPr>
              <p:cNvPr id="3073" name="Picture 1" descr="C://Users/Administrator/AppData/Local/YNote/data/qq13A9A13C6424C9C73AAAAEC3658DB270/6afa72f2aaaa4bf593c743f446ba2829/7054c48dd5d9447d8a7d08cb0e02ea12.jpg"/>
              <p:cNvPicPr>
                <a:picLocks noChangeAspect="1" noChangeArrowheads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6" t="18462" r="-339" b="1065"/>
              <a:stretch>
                <a:fillRect/>
              </a:stretch>
            </p:blipFill>
            <p:spPr bwMode="auto">
              <a:xfrm>
                <a:off x="1437831" y="1260373"/>
                <a:ext cx="9886206" cy="4639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9700" y="5105352"/>
                <a:ext cx="2209935" cy="685896"/>
              </a:xfrm>
              <a:prstGeom prst="rect">
                <a:avLst/>
              </a:prstGeom>
            </p:spPr>
          </p:pic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103" y="5206347"/>
              <a:ext cx="1943371" cy="68589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38417" y="62367"/>
            <a:ext cx="26853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rgbClr val="D15A3E"/>
                  </a:solidFill>
                  <a:prstDash val="solid"/>
                </a:ln>
                <a:solidFill>
                  <a:srgbClr val="D15A3E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HCCDB</a:t>
            </a:r>
            <a:endParaRPr lang="zh-CN" altLang="en-US" sz="5400" b="1" cap="none" spc="0" dirty="0">
              <a:ln w="12700">
                <a:solidFill>
                  <a:srgbClr val="D15A3E"/>
                </a:solidFill>
                <a:prstDash val="solid"/>
              </a:ln>
              <a:solidFill>
                <a:srgbClr val="D15A3E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30595" y="891040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生存分析</a:t>
            </a:r>
            <a:endParaRPr lang="zh-CN" altLang="en-US" b="1" dirty="0"/>
          </a:p>
        </p:txBody>
      </p:sp>
      <p:pic>
        <p:nvPicPr>
          <p:cNvPr id="15" name="Picture 1" descr="C://Users/Administrator/AppData/Local/YNote/data/qq13A9A13C6424C9C73AAAAEC3658DB270/e70e1b094a7f4154af438580d2f4f85b/e376ee74a8544996ae77f31103037627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2" t="16740" r="12492" b="11544"/>
          <a:stretch>
            <a:fillRect/>
          </a:stretch>
        </p:blipFill>
        <p:spPr bwMode="auto">
          <a:xfrm>
            <a:off x="1700727" y="1394536"/>
            <a:ext cx="8905875" cy="45053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38417" y="62367"/>
            <a:ext cx="26853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rgbClr val="D15A3E"/>
                  </a:solidFill>
                  <a:prstDash val="solid"/>
                </a:ln>
                <a:solidFill>
                  <a:srgbClr val="D15A3E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HCCDB</a:t>
            </a:r>
            <a:endParaRPr lang="zh-CN" altLang="en-US" sz="5400" b="1" cap="none" spc="0" dirty="0">
              <a:ln w="12700">
                <a:solidFill>
                  <a:srgbClr val="D15A3E"/>
                </a:solidFill>
                <a:prstDash val="solid"/>
              </a:ln>
              <a:solidFill>
                <a:srgbClr val="D15A3E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30595" y="891040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共表达分析</a:t>
            </a:r>
            <a:endParaRPr lang="zh-CN" altLang="en-US" b="1" dirty="0"/>
          </a:p>
        </p:txBody>
      </p:sp>
      <p:pic>
        <p:nvPicPr>
          <p:cNvPr id="9" name="Picture 2" descr="C://Users/Administrator/AppData/Local/YNote/data/qq13A9A13C6424C9C73AAAAEC3658DB270/94a46f7a9216455ebdee0056eb827a38/5a222a8b224b47fe811f3a29e60e246c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3" t="12439" r="2456"/>
          <a:stretch>
            <a:fillRect/>
          </a:stretch>
        </p:blipFill>
        <p:spPr bwMode="auto">
          <a:xfrm>
            <a:off x="1857889" y="1260372"/>
            <a:ext cx="8591551" cy="4862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121" y="5325188"/>
            <a:ext cx="2346105" cy="7218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38417" y="62367"/>
            <a:ext cx="26853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rgbClr val="D15A3E"/>
                  </a:solidFill>
                  <a:prstDash val="solid"/>
                </a:ln>
                <a:solidFill>
                  <a:srgbClr val="D15A3E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HCCDB</a:t>
            </a:r>
            <a:endParaRPr lang="zh-CN" altLang="en-US" sz="5400" b="1" cap="none" spc="0" dirty="0">
              <a:ln w="12700">
                <a:solidFill>
                  <a:srgbClr val="D15A3E"/>
                </a:solidFill>
                <a:prstDash val="solid"/>
              </a:ln>
              <a:solidFill>
                <a:srgbClr val="D15A3E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30595" y="891040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简介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3" y="226268"/>
            <a:ext cx="11297682" cy="551730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380112" y="496320"/>
            <a:ext cx="3317211" cy="352039"/>
          </a:xfrm>
          <a:prstGeom prst="rect">
            <a:avLst/>
          </a:prstGeom>
          <a:noFill/>
          <a:ln w="28575">
            <a:solidFill>
              <a:srgbClr val="D15A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38417" y="62367"/>
            <a:ext cx="26853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rgbClr val="D15A3E"/>
                  </a:solidFill>
                  <a:prstDash val="solid"/>
                </a:ln>
                <a:solidFill>
                  <a:srgbClr val="D15A3E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HCCDB</a:t>
            </a:r>
            <a:endParaRPr lang="zh-CN" altLang="en-US" sz="5400" b="1" cap="none" spc="0" dirty="0">
              <a:ln w="12700">
                <a:solidFill>
                  <a:srgbClr val="D15A3E"/>
                </a:solidFill>
                <a:prstDash val="solid"/>
              </a:ln>
              <a:solidFill>
                <a:srgbClr val="D15A3E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30595" y="891040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简介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3" y="147782"/>
            <a:ext cx="10783099" cy="6039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38417" y="62367"/>
            <a:ext cx="26853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rgbClr val="D15A3E"/>
                  </a:solidFill>
                  <a:prstDash val="solid"/>
                </a:ln>
                <a:solidFill>
                  <a:srgbClr val="D15A3E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HCCDB</a:t>
            </a:r>
            <a:endParaRPr lang="zh-CN" altLang="en-US" sz="5400" b="1" cap="none" spc="0" dirty="0">
              <a:ln w="12700">
                <a:solidFill>
                  <a:srgbClr val="D15A3E"/>
                </a:solidFill>
                <a:prstDash val="solid"/>
              </a:ln>
              <a:solidFill>
                <a:srgbClr val="D15A3E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30595" y="891040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简介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0" y="184759"/>
            <a:ext cx="12055929" cy="6416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1419380" y="1497956"/>
          <a:ext cx="10012681" cy="32799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44729"/>
                <a:gridCol w="2816831"/>
                <a:gridCol w="5151121"/>
              </a:tblGrid>
              <a:tr h="5096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chemeClr val="bg1"/>
                          </a:solidFill>
                        </a:rPr>
                        <a:t>   </a:t>
                      </a:r>
                      <a:r>
                        <a:rPr lang="en-US" altLang="zh-CN" sz="1800" b="1" baseline="0" dirty="0" smtClean="0">
                          <a:solidFill>
                            <a:schemeClr val="bg1"/>
                          </a:solidFill>
                        </a:rPr>
                        <a:t> Data Level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chemeClr val="bg1"/>
                          </a:solidFill>
                        </a:rPr>
                        <a:t>Level</a:t>
                      </a:r>
                      <a:r>
                        <a:rPr lang="en-US" altLang="zh-CN" sz="1800" b="1" baseline="0" dirty="0" smtClean="0">
                          <a:solidFill>
                            <a:schemeClr val="bg1"/>
                          </a:solidFill>
                        </a:rPr>
                        <a:t> Type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96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原始数据</a:t>
                      </a:r>
                      <a:endParaRPr lang="zh-CN" altLang="en-US" sz="16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</a:rPr>
                        <a:t>单个样本的底层数据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63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2</a:t>
                      </a:r>
                      <a:endParaRPr lang="zh-CN" altLang="en-US" sz="16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处理后的数据</a:t>
                      </a:r>
                      <a:endParaRPr lang="zh-CN" altLang="en-US" sz="16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</a:rPr>
                        <a:t>归一化后的单个样本数据</a:t>
                      </a:r>
                      <a:endParaRPr lang="en-US" altLang="zh-CN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</a:rPr>
                        <a:t>特定分子是否表达的判读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63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D15A3E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rgbClr val="D15A3E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rgbClr val="D15A3E"/>
                          </a:solidFill>
                        </a:rPr>
                        <a:t>分割、注释后的数据</a:t>
                      </a:r>
                      <a:endParaRPr lang="zh-CN" altLang="en-US" sz="1600" dirty="0">
                        <a:solidFill>
                          <a:srgbClr val="D15A3E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rgbClr val="D15A3E"/>
                          </a:solidFill>
                        </a:rPr>
                        <a:t>多个样本处理后数据的汇集</a:t>
                      </a:r>
                      <a:endParaRPr lang="en-US" altLang="zh-CN" sz="1600" dirty="0" smtClean="0">
                        <a:solidFill>
                          <a:srgbClr val="D15A3E"/>
                        </a:solidFill>
                      </a:endParaRPr>
                    </a:p>
                    <a:p>
                      <a:pPr algn="ctr"/>
                      <a:r>
                        <a:rPr lang="zh-CN" altLang="en-US" sz="1600" dirty="0" smtClean="0">
                          <a:solidFill>
                            <a:srgbClr val="D15A3E"/>
                          </a:solidFill>
                        </a:rPr>
                        <a:t>用成组的探针信号拼接成为连续区域信号</a:t>
                      </a:r>
                      <a:endParaRPr lang="zh-CN" altLang="en-US" sz="1600" dirty="0">
                        <a:solidFill>
                          <a:srgbClr val="D15A3E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4</a:t>
                      </a:r>
                      <a:endParaRPr lang="zh-CN" altLang="en-US" sz="16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汇总</a:t>
                      </a:r>
                      <a:r>
                        <a:rPr lang="en-US" altLang="zh-CN" sz="1600" dirty="0" smtClean="0"/>
                        <a:t>/</a:t>
                      </a:r>
                      <a:r>
                        <a:rPr lang="zh-CN" altLang="en-US" sz="1600" dirty="0" smtClean="0"/>
                        <a:t>兴趣区域数据</a:t>
                      </a:r>
                      <a:endParaRPr lang="zh-CN" altLang="en-US" sz="16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定量不同组样本之间的关联</a:t>
                      </a:r>
                      <a:endParaRPr lang="en-US" altLang="zh-CN" sz="1600" dirty="0" smtClean="0"/>
                    </a:p>
                    <a:p>
                      <a:pPr algn="ctr"/>
                      <a:r>
                        <a:rPr lang="zh-CN" altLang="en-US" sz="1600" dirty="0" smtClean="0"/>
                        <a:t>两个或者多个指标之间的关联</a:t>
                      </a:r>
                      <a:endParaRPr lang="en-US" altLang="zh-CN" sz="1600" dirty="0" smtClean="0"/>
                    </a:p>
                    <a:p>
                      <a:pPr algn="ctr"/>
                      <a:r>
                        <a:rPr lang="zh-CN" altLang="en-US" sz="1600" dirty="0" smtClean="0"/>
                        <a:t>分子异常</a:t>
                      </a:r>
                      <a:r>
                        <a:rPr lang="en-US" altLang="zh-CN" sz="1600" dirty="0" smtClean="0"/>
                        <a:t>/</a:t>
                      </a:r>
                      <a:r>
                        <a:rPr lang="zh-CN" altLang="en-US" sz="1600" dirty="0" smtClean="0"/>
                        <a:t>样本特征</a:t>
                      </a:r>
                      <a:r>
                        <a:rPr lang="en-US" altLang="zh-CN" sz="1600" dirty="0" smtClean="0"/>
                        <a:t>/</a:t>
                      </a:r>
                      <a:r>
                        <a:rPr lang="zh-CN" altLang="en-US" sz="1600" dirty="0" smtClean="0"/>
                        <a:t>临床指标</a:t>
                      </a:r>
                      <a:endParaRPr lang="en-US" altLang="zh-CN" sz="1600" dirty="0" smtClean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253265" y="41190"/>
            <a:ext cx="21467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2700">
                  <a:solidFill>
                    <a:srgbClr val="D15A3E"/>
                  </a:solidFill>
                  <a:prstDash val="solid"/>
                </a:ln>
                <a:solidFill>
                  <a:srgbClr val="D15A3E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TCGA</a:t>
            </a:r>
            <a:endParaRPr lang="zh-CN" altLang="en-US" sz="5400" b="1" cap="none" spc="0" dirty="0">
              <a:ln w="12700">
                <a:solidFill>
                  <a:srgbClr val="D15A3E"/>
                </a:solidFill>
                <a:prstDash val="solid"/>
              </a:ln>
              <a:solidFill>
                <a:srgbClr val="D15A3E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12757" y="859275"/>
            <a:ext cx="215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 Levels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38417" y="62367"/>
            <a:ext cx="26853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rgbClr val="D15A3E"/>
                  </a:solidFill>
                  <a:prstDash val="solid"/>
                </a:ln>
                <a:solidFill>
                  <a:srgbClr val="D15A3E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HCCDB</a:t>
            </a:r>
            <a:endParaRPr lang="zh-CN" altLang="en-US" sz="5400" b="1" cap="none" spc="0" dirty="0">
              <a:ln w="12700">
                <a:solidFill>
                  <a:srgbClr val="D15A3E"/>
                </a:solidFill>
                <a:prstDash val="solid"/>
              </a:ln>
              <a:solidFill>
                <a:srgbClr val="D15A3E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30595" y="891040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简介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44" y="165617"/>
            <a:ext cx="12056555" cy="6454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38417" y="62367"/>
            <a:ext cx="26853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rgbClr val="D15A3E"/>
                  </a:solidFill>
                  <a:prstDash val="solid"/>
                </a:ln>
                <a:solidFill>
                  <a:srgbClr val="D15A3E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HCCDB</a:t>
            </a:r>
            <a:endParaRPr lang="zh-CN" altLang="en-US" sz="5400" b="1" cap="none" spc="0" dirty="0">
              <a:ln w="12700">
                <a:solidFill>
                  <a:srgbClr val="D15A3E"/>
                </a:solidFill>
                <a:prstDash val="solid"/>
              </a:ln>
              <a:solidFill>
                <a:srgbClr val="D15A3E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30595" y="891040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简介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3" y="226268"/>
            <a:ext cx="11297682" cy="551730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440301" y="524032"/>
            <a:ext cx="3317211" cy="352039"/>
          </a:xfrm>
          <a:prstGeom prst="rect">
            <a:avLst/>
          </a:prstGeom>
          <a:noFill/>
          <a:ln w="28575">
            <a:solidFill>
              <a:srgbClr val="D15A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38417" y="62367"/>
            <a:ext cx="26853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rgbClr val="D15A3E"/>
                  </a:solidFill>
                  <a:prstDash val="solid"/>
                </a:ln>
                <a:solidFill>
                  <a:srgbClr val="D15A3E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HCCDB</a:t>
            </a:r>
            <a:endParaRPr lang="zh-CN" altLang="en-US" sz="5400" b="1" cap="none" spc="0" dirty="0">
              <a:ln w="12700">
                <a:solidFill>
                  <a:srgbClr val="D15A3E"/>
                </a:solidFill>
                <a:prstDash val="solid"/>
              </a:ln>
              <a:solidFill>
                <a:srgbClr val="D15A3E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30595" y="891040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简介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93" y="226267"/>
            <a:ext cx="11383944" cy="4306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38417" y="62367"/>
            <a:ext cx="26853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rgbClr val="D15A3E"/>
                  </a:solidFill>
                  <a:prstDash val="solid"/>
                </a:ln>
                <a:solidFill>
                  <a:srgbClr val="D15A3E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HCCDB</a:t>
            </a:r>
            <a:endParaRPr lang="zh-CN" altLang="en-US" sz="5400" b="1" cap="none" spc="0" dirty="0">
              <a:ln w="12700">
                <a:solidFill>
                  <a:srgbClr val="D15A3E"/>
                </a:solidFill>
                <a:prstDash val="solid"/>
              </a:ln>
              <a:solidFill>
                <a:srgbClr val="D15A3E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30595" y="891040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简介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" y="226267"/>
            <a:ext cx="12192000" cy="56053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THANKS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1409613" y="1228607"/>
            <a:ext cx="7472956" cy="47390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网页端口</a:t>
            </a:r>
            <a:endParaRPr lang="en-US" altLang="zh-CN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TCGA Data Portal </a:t>
            </a:r>
            <a:r>
              <a:rPr lang="zh-CN" altLang="en-US" sz="1600" dirty="0" smtClean="0">
                <a:solidFill>
                  <a:schemeClr val="tx1"/>
                </a:solidFill>
              </a:rPr>
              <a:t>及  </a:t>
            </a:r>
            <a:r>
              <a:rPr lang="en-US" altLang="zh-CN" sz="1600" dirty="0" smtClean="0">
                <a:solidFill>
                  <a:schemeClr val="tx1"/>
                </a:solidFill>
              </a:rPr>
              <a:t>GDC Data Transfer tool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Broad  Institute’s  GDAC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Firehose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err="1" smtClean="0">
                <a:solidFill>
                  <a:srgbClr val="D15A3E"/>
                </a:solidFill>
              </a:rPr>
              <a:t>Xena</a:t>
            </a:r>
            <a:r>
              <a:rPr lang="en-US" altLang="zh-CN" sz="1600" b="1" dirty="0" smtClean="0">
                <a:solidFill>
                  <a:srgbClr val="D15A3E"/>
                </a:solidFill>
              </a:rPr>
              <a:t> Browser</a:t>
            </a:r>
            <a:endParaRPr lang="en-US" altLang="zh-CN" sz="1600" b="1" dirty="0" smtClean="0">
              <a:solidFill>
                <a:srgbClr val="D15A3E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rgbClr val="D15A3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/>
              <a:t>R</a:t>
            </a:r>
            <a:r>
              <a:rPr lang="zh-CN" altLang="en-US" sz="1600" b="1" dirty="0"/>
              <a:t>包</a:t>
            </a:r>
            <a:endParaRPr lang="en-US" altLang="zh-CN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RTCGA  Toolbox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TCGA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biolinks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53265" y="41190"/>
            <a:ext cx="21467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2700">
                  <a:solidFill>
                    <a:srgbClr val="D15A3E"/>
                  </a:solidFill>
                  <a:prstDash val="solid"/>
                </a:ln>
                <a:solidFill>
                  <a:srgbClr val="D15A3E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TCGA</a:t>
            </a:r>
            <a:endParaRPr lang="zh-CN" altLang="en-US" sz="5400" b="1" cap="none" spc="0" dirty="0">
              <a:ln w="12700">
                <a:solidFill>
                  <a:srgbClr val="D15A3E"/>
                </a:solidFill>
                <a:prstDash val="solid"/>
              </a:ln>
              <a:solidFill>
                <a:srgbClr val="D15A3E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12757" y="859275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数据下载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1371351" y="1729008"/>
            <a:ext cx="7472956" cy="417085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 smtClean="0"/>
              <a:t>UCSC  </a:t>
            </a:r>
            <a:r>
              <a:rPr lang="en-US" altLang="zh-CN" sz="1800" dirty="0" err="1" smtClean="0"/>
              <a:t>Xena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r>
              <a:rPr lang="en-US" altLang="zh-CN" sz="1800" dirty="0">
                <a:hlinkClick r:id="rId1"/>
              </a:rPr>
              <a:t>https://xena.ucsc.edu</a:t>
            </a:r>
            <a:r>
              <a:rPr lang="en-US" altLang="zh-CN" sz="1800" dirty="0" smtClean="0">
                <a:hlinkClick r:id="rId1"/>
              </a:rPr>
              <a:t>/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endParaRPr lang="en-US" altLang="zh-CN" sz="1800" dirty="0"/>
          </a:p>
          <a:p>
            <a:pPr>
              <a:lnSpc>
                <a:spcPct val="150000"/>
              </a:lnSpc>
            </a:pPr>
            <a:endParaRPr lang="en-US" altLang="zh-CN" sz="1800" dirty="0" smtClean="0"/>
          </a:p>
          <a:p>
            <a:pPr>
              <a:lnSpc>
                <a:spcPct val="150000"/>
              </a:lnSpc>
            </a:pPr>
            <a:r>
              <a:rPr lang="en-US" altLang="zh-CN" sz="1800" dirty="0" err="1" smtClean="0"/>
              <a:t>Xena</a:t>
            </a:r>
            <a:r>
              <a:rPr lang="en-US" altLang="zh-CN" sz="1800" dirty="0" smtClean="0"/>
              <a:t>  </a:t>
            </a:r>
            <a:r>
              <a:rPr lang="en-US" altLang="zh-CN" sz="1800" dirty="0" err="1" smtClean="0"/>
              <a:t>vs</a:t>
            </a:r>
            <a:r>
              <a:rPr lang="en-US" altLang="zh-CN" sz="1800" dirty="0" smtClean="0"/>
              <a:t>  </a:t>
            </a:r>
            <a:r>
              <a:rPr lang="en-US" altLang="zh-CN" sz="1800" dirty="0" err="1" smtClean="0"/>
              <a:t>Firehose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solidFill>
                  <a:schemeClr val="tx1"/>
                </a:solidFill>
              </a:rPr>
              <a:t>更新更快</a:t>
            </a:r>
            <a:endParaRPr lang="en-US" altLang="zh-CN" sz="18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8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38417" y="70606"/>
            <a:ext cx="39934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2700">
                  <a:solidFill>
                    <a:srgbClr val="D15A3E"/>
                  </a:solidFill>
                  <a:prstDash val="solid"/>
                </a:ln>
                <a:solidFill>
                  <a:srgbClr val="D15A3E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UCSC </a:t>
            </a:r>
            <a:r>
              <a:rPr lang="en-US" altLang="zh-CN" sz="5400" b="1" dirty="0" err="1" smtClean="0">
                <a:ln w="12700">
                  <a:solidFill>
                    <a:srgbClr val="D15A3E"/>
                  </a:solidFill>
                  <a:prstDash val="solid"/>
                </a:ln>
                <a:solidFill>
                  <a:srgbClr val="D15A3E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Xena</a:t>
            </a:r>
            <a:endParaRPr lang="zh-CN" altLang="en-US" sz="5400" b="1" cap="none" spc="0" dirty="0">
              <a:ln w="12700">
                <a:solidFill>
                  <a:srgbClr val="D15A3E"/>
                </a:solidFill>
                <a:prstDash val="solid"/>
              </a:ln>
              <a:solidFill>
                <a:srgbClr val="D15A3E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1409613" y="1228607"/>
            <a:ext cx="7472956" cy="47390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网页端口</a:t>
            </a:r>
            <a:endParaRPr lang="en-US" altLang="zh-CN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TCGA Data Portal </a:t>
            </a:r>
            <a:r>
              <a:rPr lang="zh-CN" altLang="en-US" sz="1600" dirty="0" smtClean="0">
                <a:solidFill>
                  <a:schemeClr val="tx1"/>
                </a:solidFill>
              </a:rPr>
              <a:t>及  </a:t>
            </a:r>
            <a:r>
              <a:rPr lang="en-US" altLang="zh-CN" sz="1600" dirty="0" smtClean="0">
                <a:solidFill>
                  <a:schemeClr val="tx1"/>
                </a:solidFill>
              </a:rPr>
              <a:t>GDC Data Transfer tool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Broad  Institute’s  GDAC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Firehose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err="1" smtClean="0">
                <a:solidFill>
                  <a:srgbClr val="D15A3E"/>
                </a:solidFill>
              </a:rPr>
              <a:t>Xena</a:t>
            </a:r>
            <a:r>
              <a:rPr lang="en-US" altLang="zh-CN" sz="1600" b="1" dirty="0" smtClean="0">
                <a:solidFill>
                  <a:srgbClr val="D15A3E"/>
                </a:solidFill>
              </a:rPr>
              <a:t> Browser</a:t>
            </a:r>
            <a:endParaRPr lang="en-US" altLang="zh-CN" sz="1600" b="1" dirty="0">
              <a:solidFill>
                <a:srgbClr val="D15A3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/>
              <a:t>R</a:t>
            </a:r>
            <a:r>
              <a:rPr lang="zh-CN" altLang="en-US" sz="1600" b="1" dirty="0"/>
              <a:t>包</a:t>
            </a:r>
            <a:endParaRPr lang="en-US" altLang="zh-CN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RTCGA  Toolbox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TCGA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biolinks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82" y="226267"/>
            <a:ext cx="11165305" cy="6219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V="1">
            <a:off x="7851501" y="5892242"/>
            <a:ext cx="643890" cy="762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953" y="805678"/>
            <a:ext cx="1025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27279" y="226267"/>
            <a:ext cx="21812" cy="567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1409613" y="1228607"/>
            <a:ext cx="7472956" cy="47390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网页端口</a:t>
            </a:r>
            <a:endParaRPr lang="en-US" altLang="zh-CN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TCGA Data Portal </a:t>
            </a:r>
            <a:r>
              <a:rPr lang="zh-CN" altLang="en-US" sz="1600" dirty="0" smtClean="0">
                <a:solidFill>
                  <a:schemeClr val="tx1"/>
                </a:solidFill>
              </a:rPr>
              <a:t>及  </a:t>
            </a:r>
            <a:r>
              <a:rPr lang="en-US" altLang="zh-CN" sz="1600" dirty="0" smtClean="0">
                <a:solidFill>
                  <a:schemeClr val="tx1"/>
                </a:solidFill>
              </a:rPr>
              <a:t>GDC Data Transfer tool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Broad  Institute’s  GDAC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Firehose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err="1" smtClean="0">
                <a:solidFill>
                  <a:srgbClr val="D15A3E"/>
                </a:solidFill>
              </a:rPr>
              <a:t>Xena</a:t>
            </a:r>
            <a:r>
              <a:rPr lang="en-US" altLang="zh-CN" sz="1600" b="1" dirty="0" smtClean="0">
                <a:solidFill>
                  <a:srgbClr val="D15A3E"/>
                </a:solidFill>
              </a:rPr>
              <a:t> Browser</a:t>
            </a:r>
            <a:endParaRPr lang="en-US" altLang="zh-CN" sz="1600" b="1" dirty="0">
              <a:solidFill>
                <a:srgbClr val="D15A3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/>
              <a:t>R</a:t>
            </a:r>
            <a:r>
              <a:rPr lang="zh-CN" altLang="en-US" sz="1600" b="1" dirty="0"/>
              <a:t>包</a:t>
            </a:r>
            <a:endParaRPr lang="en-US" altLang="zh-CN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RTCGA  Toolbox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TCGA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biolinks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2" name="上箭头 1"/>
          <p:cNvSpPr/>
          <p:nvPr/>
        </p:nvSpPr>
        <p:spPr>
          <a:xfrm>
            <a:off x="3136900" y="3598147"/>
            <a:ext cx="533400" cy="469900"/>
          </a:xfrm>
          <a:prstGeom prst="up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73" y="0"/>
            <a:ext cx="10902827" cy="6744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菱形网格演示文稿（宽屏）</Template>
  <TotalTime>0</TotalTime>
  <Words>2899</Words>
  <Application>WPS 演示</Application>
  <PresentationFormat>宽屏</PresentationFormat>
  <Paragraphs>322</Paragraphs>
  <Slides>54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2" baseType="lpstr">
      <vt:lpstr>Arial</vt:lpstr>
      <vt:lpstr>宋体</vt:lpstr>
      <vt:lpstr>Wingdings</vt:lpstr>
      <vt:lpstr>Microsoft YaHei UI</vt:lpstr>
      <vt:lpstr>幼圆</vt:lpstr>
      <vt:lpstr>微软雅黑</vt:lpstr>
      <vt:lpstr>Arial Unicode MS</vt:lpstr>
      <vt:lpstr>Diamond Grid 16x9</vt:lpstr>
      <vt:lpstr>今天你get了什么技能                                         ——TCGA   HLA   GTEx  HCCDB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soliva</cp:lastModifiedBy>
  <cp:revision>2</cp:revision>
  <dcterms:created xsi:type="dcterms:W3CDTF">2017-08-02T06:18:00Z</dcterms:created>
  <dcterms:modified xsi:type="dcterms:W3CDTF">2019-06-19T08:08:44Z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  <property fmtid="{D5CDD505-2E9C-101B-9397-08002B2CF9AE}" pid="3" name="KSOProductBuildVer">
    <vt:lpwstr>2052-11.1.0.8612</vt:lpwstr>
  </property>
</Properties>
</file>